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19" r:id="rId1"/>
  </p:sldMasterIdLst>
  <p:notesMasterIdLst>
    <p:notesMasterId r:id="rId23"/>
  </p:notesMasterIdLst>
  <p:handoutMasterIdLst>
    <p:handoutMasterId r:id="rId24"/>
  </p:handoutMasterIdLst>
  <p:sldIdLst>
    <p:sldId id="969" r:id="rId2"/>
    <p:sldId id="992" r:id="rId3"/>
    <p:sldId id="994" r:id="rId4"/>
    <p:sldId id="993" r:id="rId5"/>
    <p:sldId id="973" r:id="rId6"/>
    <p:sldId id="974" r:id="rId7"/>
    <p:sldId id="971" r:id="rId8"/>
    <p:sldId id="991" r:id="rId9"/>
    <p:sldId id="962" r:id="rId10"/>
    <p:sldId id="1004" r:id="rId11"/>
    <p:sldId id="995" r:id="rId12"/>
    <p:sldId id="1003" r:id="rId13"/>
    <p:sldId id="964" r:id="rId14"/>
    <p:sldId id="997" r:id="rId15"/>
    <p:sldId id="983" r:id="rId16"/>
    <p:sldId id="999" r:id="rId17"/>
    <p:sldId id="978" r:id="rId18"/>
    <p:sldId id="998" r:id="rId19"/>
    <p:sldId id="1000" r:id="rId20"/>
    <p:sldId id="1001" r:id="rId21"/>
    <p:sldId id="982" r:id="rId22"/>
  </p:sldIdLst>
  <p:sldSz cx="6858000" cy="5143500"/>
  <p:notesSz cx="9872663" cy="67976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333399"/>
    <a:srgbClr val="48A8B0"/>
    <a:srgbClr val="F78609"/>
    <a:srgbClr val="6F933F"/>
    <a:srgbClr val="96BC64"/>
    <a:srgbClr val="FFFFFF"/>
    <a:srgbClr val="EAEAEA"/>
    <a:srgbClr val="48B3BA"/>
    <a:srgbClr val="CCA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24" autoAdjust="0"/>
    <p:restoredTop sz="86441" autoAdjust="0"/>
  </p:normalViewPr>
  <p:slideViewPr>
    <p:cSldViewPr>
      <p:cViewPr varScale="1">
        <p:scale>
          <a:sx n="121" d="100"/>
          <a:sy n="121" d="100"/>
        </p:scale>
        <p:origin x="1662" y="90"/>
      </p:cViewPr>
      <p:guideLst>
        <p:guide orient="horz" pos="2160"/>
        <p:guide pos="2160"/>
        <p:guide orient="horz" pos="1620"/>
      </p:guideLst>
    </p:cSldViewPr>
  </p:slideViewPr>
  <p:outlineViewPr>
    <p:cViewPr>
      <p:scale>
        <a:sx n="33" d="100"/>
        <a:sy n="33" d="100"/>
      </p:scale>
      <p:origin x="0" y="51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5.2188463129341695E-2"/>
          <c:w val="0.62136566635049084"/>
          <c:h val="0.8946226233988314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rgbClr val="96BC6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0.10750241234120055"/>
                  <c:y val="0.10926874140219119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29%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6299494184493772E-2"/>
                  <c:y val="-0.17241534074344231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16%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1068228784982563E-2"/>
                  <c:y val="-0.18622038052773926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8%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3845596933826209E-2"/>
                  <c:y val="-0.18204564115193991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7%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7870596345250144E-2"/>
                  <c:y val="-0.16380411575218298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7%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9.7505863892775935E-2"/>
                  <c:y val="0.10728157663435543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33%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fld id="{FC33B779-CF7C-46C2-8DD2-D942B6EDDD96}" type="PERCENTAGE">
                      <a:rPr lang="en-US" baseline="0" smtClean="0"/>
                      <a:pPr/>
                      <a:t>[ПРОЦЕНТ]</a:t>
                    </a:fld>
                    <a:endParaRPr lang="ru-R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8BA87319-C6F0-45E6-BC4C-BF8283858800}" type="PERCENTAGE">
                      <a:rPr lang="en-US" baseline="0" smtClean="0"/>
                      <a:pPr/>
                      <a:t>[ПРОЦЕНТ]</a:t>
                    </a:fld>
                    <a:endParaRPr lang="ru-R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33DA522D-A74E-4010-BA7B-F76937AE8BD4}" type="PERCENTAGE">
                      <a:rPr lang="en-US" baseline="0" smtClean="0"/>
                      <a:pPr/>
                      <a:t>[ПРОЦЕНТ]</a:t>
                    </a:fld>
                    <a:endParaRPr lang="ru-R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Строительный комплекс (включая дорожное строительство)</c:v>
                </c:pt>
                <c:pt idx="1">
                  <c:v>Лекарственные препараты и медицинские изделия</c:v>
                </c:pt>
                <c:pt idx="2">
                  <c:v>Продукты питания</c:v>
                </c:pt>
                <c:pt idx="3">
                  <c:v>Транспорт и пассажирские перевозки</c:v>
                </c:pt>
                <c:pt idx="4">
                  <c:v>Сделки с недвижимостью</c:v>
                </c:pt>
                <c:pt idx="5">
                  <c:v>Прочее 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29</c:v>
                </c:pt>
                <c:pt idx="1">
                  <c:v>16</c:v>
                </c:pt>
                <c:pt idx="2">
                  <c:v>8</c:v>
                </c:pt>
                <c:pt idx="3">
                  <c:v>7</c:v>
                </c:pt>
                <c:pt idx="4">
                  <c:v>7</c:v>
                </c:pt>
                <c:pt idx="5">
                  <c:v>33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172872359456584"/>
          <c:y val="3.0063091106420022E-2"/>
          <c:w val="0.41666220548516891"/>
          <c:h val="0.91023411690340739"/>
        </c:manualLayout>
      </c:layout>
      <c:overlay val="0"/>
      <c:spPr>
        <a:solidFill>
          <a:schemeClr val="bg1"/>
        </a:solidFill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4279007" cy="341141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1330" y="1"/>
            <a:ext cx="4279006" cy="341141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r">
              <a:defRPr sz="1200"/>
            </a:lvl1pPr>
          </a:lstStyle>
          <a:p>
            <a:fld id="{405F2A4C-40CA-4F38-A0DA-0C3014054F63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5" y="6456538"/>
            <a:ext cx="4279007" cy="341141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1330" y="6456538"/>
            <a:ext cx="4279006" cy="341141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r">
              <a:defRPr sz="1200"/>
            </a:lvl1pPr>
          </a:lstStyle>
          <a:p>
            <a:fld id="{78BC19CD-C0D0-4297-BBB8-C9E5B75C9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121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4276680" cy="34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67" tIns="46633" rIns="93267" bIns="46633" numCol="1" anchor="t" anchorCtr="0" compatLnSpc="1">
            <a:prstTxWarp prst="textNoShape">
              <a:avLst/>
            </a:prstTxWarp>
          </a:bodyPr>
          <a:lstStyle>
            <a:lvl1pPr defTabSz="932804"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3657" y="1"/>
            <a:ext cx="4276680" cy="34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67" tIns="46633" rIns="93267" bIns="46633" numCol="1" anchor="t" anchorCtr="0" compatLnSpc="1">
            <a:prstTxWarp prst="textNoShape">
              <a:avLst/>
            </a:prstTxWarp>
          </a:bodyPr>
          <a:lstStyle>
            <a:lvl1pPr algn="r" defTabSz="932804"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38500" y="511175"/>
            <a:ext cx="3395663" cy="2547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6569" y="3228816"/>
            <a:ext cx="7899526" cy="3059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67" tIns="46633" rIns="93267" bIns="466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456538"/>
            <a:ext cx="4276680" cy="34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67" tIns="46633" rIns="93267" bIns="46633" numCol="1" anchor="b" anchorCtr="0" compatLnSpc="1">
            <a:prstTxWarp prst="textNoShape">
              <a:avLst/>
            </a:prstTxWarp>
          </a:bodyPr>
          <a:lstStyle>
            <a:lvl1pPr defTabSz="932804"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3657" y="6456538"/>
            <a:ext cx="4276680" cy="34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67" tIns="46633" rIns="93267" bIns="46633" numCol="1" anchor="b" anchorCtr="0" compatLnSpc="1">
            <a:prstTxWarp prst="textNoShape">
              <a:avLst/>
            </a:prstTxWarp>
          </a:bodyPr>
          <a:lstStyle>
            <a:lvl1pPr algn="r" defTabSz="930485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503D825-286A-43BA-8325-B9AC7C7849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1235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406775" y="849313"/>
            <a:ext cx="3059113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3D825-286A-43BA-8325-B9AC7C7849FF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758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55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55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55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55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4CDAA02-859D-4CCF-832C-C074078BAEC2}" type="slidenum">
              <a:rPr lang="ru-RU" altLang="ru-RU" sz="1200" smtClean="0">
                <a:solidFill>
                  <a:srgbClr val="000000"/>
                </a:solidFill>
              </a:rPr>
              <a:pPr/>
              <a:t>3</a:t>
            </a:fld>
            <a:endParaRPr lang="ru-RU" altLang="ru-RU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946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5513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5513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5513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5513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D06154C-4F7F-488F-B1E3-16EA00B28956}" type="slidenum">
              <a:rPr lang="ru-RU" altLang="ru-RU" sz="1200"/>
              <a:pPr/>
              <a:t>6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3143951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6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A42AC4-76FB-4A7A-A9CD-54D7AA1E06A1}" type="slidenum">
              <a:rPr lang="ru-RU" altLang="ru-RU" smtClean="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altLang="ru-RU" smtClean="0">
              <a:solidFill>
                <a:srgbClr val="000000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640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6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A42AC4-76FB-4A7A-A9CD-54D7AA1E06A1}" type="slidenum">
              <a:rPr lang="ru-RU" altLang="ru-RU" smtClean="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altLang="ru-RU" smtClean="0">
              <a:solidFill>
                <a:srgbClr val="000000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84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3660C7-BF31-4110-8192-C25EB08EF617}" type="slidenum">
              <a:rPr lang="ru-RU" altLang="ru-RU" smtClean="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 altLang="ru-RU" smtClean="0">
              <a:solidFill>
                <a:srgbClr val="000000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968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3D825-286A-43BA-8325-B9AC7C7849FF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757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5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5B5033-5591-45EF-8CBD-5CA150BF91E6}" type="slidenum">
              <a:rPr lang="ru-RU" altLang="ru-RU" smtClean="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altLang="ru-RU" smtClean="0">
              <a:solidFill>
                <a:srgbClr val="000000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02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55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55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55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5513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4CDAA02-859D-4CCF-832C-C074078BAEC2}" type="slidenum">
              <a:rPr lang="ru-RU" altLang="ru-RU" sz="1200" smtClean="0">
                <a:solidFill>
                  <a:srgbClr val="000000"/>
                </a:solidFill>
              </a:rPr>
              <a:pPr/>
              <a:t>21</a:t>
            </a:fld>
            <a:endParaRPr lang="ru-RU" altLang="ru-RU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305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 копия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6858000" cy="197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пр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68478"/>
            <a:ext cx="68580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2960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DDE4B-8B30-4645-A0E5-0119F153AA4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412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205980"/>
            <a:ext cx="154305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205980"/>
            <a:ext cx="451485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F9396-7A55-445A-88FD-9A7E0A3091A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310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42900" y="1200152"/>
            <a:ext cx="302895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1200152"/>
            <a:ext cx="302895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97086-880D-476A-9924-DFC22C382D0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693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42900" y="1200152"/>
            <a:ext cx="302895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3486150" y="1200152"/>
            <a:ext cx="3028950" cy="339447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72116-5C6D-47CA-BC92-A4DBEAE4BDA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778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42900" y="1200152"/>
            <a:ext cx="6172200" cy="339447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4CE99-1BB7-4898-B056-F1E35115EAF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058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342900" y="205980"/>
            <a:ext cx="61722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32A19-7491-4FC0-B6E9-320453ECFD0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636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63ACF-489A-4BAD-B362-0ACED2251F5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217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3305177"/>
            <a:ext cx="5829300" cy="1021556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125"/>
            </a:lvl1pPr>
            <a:lvl2pPr marL="257175" indent="0">
              <a:buNone/>
              <a:defRPr sz="1013"/>
            </a:lvl2pPr>
            <a:lvl3pPr marL="514350" indent="0">
              <a:buNone/>
              <a:defRPr sz="900"/>
            </a:lvl3pPr>
            <a:lvl4pPr marL="771525" indent="0">
              <a:buNone/>
              <a:defRPr sz="788"/>
            </a:lvl4pPr>
            <a:lvl5pPr marL="1028700" indent="0">
              <a:buNone/>
              <a:defRPr sz="788"/>
            </a:lvl5pPr>
            <a:lvl6pPr marL="1285875" indent="0">
              <a:buNone/>
              <a:defRPr sz="788"/>
            </a:lvl6pPr>
            <a:lvl7pPr marL="1543050" indent="0">
              <a:buNone/>
              <a:defRPr sz="788"/>
            </a:lvl7pPr>
            <a:lvl8pPr marL="1800225" indent="0">
              <a:buNone/>
              <a:defRPr sz="788"/>
            </a:lvl8pPr>
            <a:lvl9pPr marL="2057400" indent="0">
              <a:buNone/>
              <a:defRPr sz="78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BD279-F3DD-437D-A337-386CBFE1FD6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876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1200152"/>
            <a:ext cx="3028950" cy="3394472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1200152"/>
            <a:ext cx="3028950" cy="3394472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C9410-9F92-4D34-B0DA-23BF1BA7D9A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960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1151335"/>
            <a:ext cx="3031331" cy="47982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0" y="1631156"/>
            <a:ext cx="3031331" cy="2963466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96D7D-B978-4365-85C9-85207FD9B93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347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2B101-1A0E-412E-B29D-B25D855F503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653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B33A0-2D83-4904-8E04-062BF1EF93B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020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204787"/>
            <a:ext cx="2256235" cy="8715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204789"/>
            <a:ext cx="3833813" cy="438983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076327"/>
            <a:ext cx="2256235" cy="3518297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6C0A4-F887-4CBC-B17E-ACCC9DC4943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513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4025503"/>
            <a:ext cx="4114800" cy="603647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A9DC6-C943-4AAD-AF72-9C825937CE5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523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205979"/>
            <a:ext cx="61722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1200152"/>
            <a:ext cx="61722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pic>
        <p:nvPicPr>
          <p:cNvPr id="1028" name="Picture 8" descr="пр2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4968478"/>
            <a:ext cx="68580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9" descr="пр 1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6858000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285185" y="4935141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22C39A3-C713-4A8D-B05F-6EA333364FA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196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  <p:sldLayoutId id="2147484031" r:id="rId12"/>
    <p:sldLayoutId id="2147484032" r:id="rId13"/>
    <p:sldLayoutId id="2147484033" r:id="rId14"/>
    <p:sldLayoutId id="2147484034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75">
          <a:solidFill>
            <a:srgbClr val="3333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75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75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75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75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5pPr>
      <a:lvl6pPr marL="257175" algn="ctr" rtl="0" fontAlgn="base">
        <a:spcBef>
          <a:spcPct val="0"/>
        </a:spcBef>
        <a:spcAft>
          <a:spcPct val="0"/>
        </a:spcAft>
        <a:defRPr sz="2475">
          <a:solidFill>
            <a:srgbClr val="333399"/>
          </a:solidFill>
          <a:latin typeface="Arial" pitchFamily="34" charset="0"/>
        </a:defRPr>
      </a:lvl6pPr>
      <a:lvl7pPr marL="514350" algn="ctr" rtl="0" fontAlgn="base">
        <a:spcBef>
          <a:spcPct val="0"/>
        </a:spcBef>
        <a:spcAft>
          <a:spcPct val="0"/>
        </a:spcAft>
        <a:defRPr sz="2475">
          <a:solidFill>
            <a:srgbClr val="333399"/>
          </a:solidFill>
          <a:latin typeface="Arial" pitchFamily="34" charset="0"/>
        </a:defRPr>
      </a:lvl7pPr>
      <a:lvl8pPr marL="771525" algn="ctr" rtl="0" fontAlgn="base">
        <a:spcBef>
          <a:spcPct val="0"/>
        </a:spcBef>
        <a:spcAft>
          <a:spcPct val="0"/>
        </a:spcAft>
        <a:defRPr sz="2475">
          <a:solidFill>
            <a:srgbClr val="333399"/>
          </a:solidFill>
          <a:latin typeface="Arial" pitchFamily="34" charset="0"/>
        </a:defRPr>
      </a:lvl8pPr>
      <a:lvl9pPr marL="1028700" algn="ctr" rtl="0" fontAlgn="base">
        <a:spcBef>
          <a:spcPct val="0"/>
        </a:spcBef>
        <a:spcAft>
          <a:spcPct val="0"/>
        </a:spcAft>
        <a:defRPr sz="2475">
          <a:solidFill>
            <a:srgbClr val="333399"/>
          </a:solidFill>
          <a:latin typeface="Arial" pitchFamily="34" charset="0"/>
        </a:defRPr>
      </a:lvl9pPr>
    </p:titleStyle>
    <p:bodyStyle>
      <a:lvl1pPr marL="192881" indent="-192881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rgbClr val="333399"/>
          </a:solidFill>
          <a:latin typeface="+mn-lt"/>
          <a:ea typeface="ＭＳ Ｐゴシック" charset="-128"/>
          <a:cs typeface="ＭＳ Ｐゴシック" charset="-128"/>
        </a:defRPr>
      </a:lvl1pPr>
      <a:lvl2pPr marL="417910" indent="-160735" algn="l" rtl="0" eaLnBrk="0" fontAlgn="base" hangingPunct="0">
        <a:spcBef>
          <a:spcPct val="20000"/>
        </a:spcBef>
        <a:spcAft>
          <a:spcPct val="0"/>
        </a:spcAft>
        <a:buChar char="–"/>
        <a:defRPr sz="1575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2pPr>
      <a:lvl3pPr marL="642938" indent="-128588" algn="l" rtl="0" eaLnBrk="0" fontAlgn="base" hangingPunct="0">
        <a:spcBef>
          <a:spcPct val="20000"/>
        </a:spcBef>
        <a:spcAft>
          <a:spcPct val="0"/>
        </a:spcAft>
        <a:buChar char="•"/>
        <a:defRPr sz="135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3pPr>
      <a:lvl4pPr marL="900113" indent="-128588" algn="l" rtl="0" eaLnBrk="0" fontAlgn="base" hangingPunct="0">
        <a:spcBef>
          <a:spcPct val="20000"/>
        </a:spcBef>
        <a:spcAft>
          <a:spcPct val="0"/>
        </a:spcAft>
        <a:buChar char="–"/>
        <a:defRPr sz="1125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4pPr>
      <a:lvl5pPr marL="1157288" indent="-128588" algn="l" rtl="0" eaLnBrk="0" fontAlgn="base" hangingPunct="0">
        <a:spcBef>
          <a:spcPct val="20000"/>
        </a:spcBef>
        <a:spcAft>
          <a:spcPct val="0"/>
        </a:spcAft>
        <a:buChar char="»"/>
        <a:defRPr sz="1125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5pPr>
      <a:lvl6pPr marL="1414463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rgbClr val="333399"/>
          </a:solidFill>
          <a:latin typeface="+mn-lt"/>
        </a:defRPr>
      </a:lvl6pPr>
      <a:lvl7pPr marL="1671638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rgbClr val="333399"/>
          </a:solidFill>
          <a:latin typeface="+mn-lt"/>
        </a:defRPr>
      </a:lvl7pPr>
      <a:lvl8pPr marL="1928813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rgbClr val="333399"/>
          </a:solidFill>
          <a:latin typeface="+mn-lt"/>
        </a:defRPr>
      </a:lvl8pPr>
      <a:lvl9pPr marL="2185988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rgbClr val="333399"/>
          </a:solidFill>
          <a:latin typeface="+mn-lt"/>
        </a:defRPr>
      </a:lvl9pPr>
    </p:bodyStyle>
    <p:otherStyle>
      <a:defPPr>
        <a:defRPr lang="ru-RU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079"/>
          <p:cNvSpPr>
            <a:spLocks noChangeArrowheads="1"/>
          </p:cNvSpPr>
          <p:nvPr/>
        </p:nvSpPr>
        <p:spPr bwMode="auto">
          <a:xfrm>
            <a:off x="129397" y="2656115"/>
            <a:ext cx="6728603" cy="220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/>
          <a:lstStyle/>
          <a:p>
            <a:pPr algn="ctr">
              <a:spcAft>
                <a:spcPts val="281"/>
              </a:spcAft>
            </a:pPr>
            <a:r>
              <a:rPr lang="ru-RU" altLang="ru-RU" sz="2400" b="1" dirty="0" smtClean="0">
                <a:solidFill>
                  <a:srgbClr val="333399"/>
                </a:solidFill>
                <a:latin typeface="Arial" pitchFamily="34" charset="0"/>
              </a:rPr>
              <a:t>О </a:t>
            </a:r>
            <a:r>
              <a:rPr lang="ru-RU" altLang="ru-RU" sz="2400" b="1" dirty="0">
                <a:solidFill>
                  <a:srgbClr val="333399"/>
                </a:solidFill>
                <a:latin typeface="Arial" pitchFamily="34" charset="0"/>
              </a:rPr>
              <a:t>состоянии конкуренции </a:t>
            </a:r>
            <a:endParaRPr lang="ru-RU" altLang="ru-RU" sz="2400" b="1" dirty="0" smtClean="0">
              <a:solidFill>
                <a:srgbClr val="333399"/>
              </a:solidFill>
              <a:latin typeface="Arial" pitchFamily="34" charset="0"/>
            </a:endParaRPr>
          </a:p>
          <a:p>
            <a:pPr algn="ctr">
              <a:spcAft>
                <a:spcPts val="281"/>
              </a:spcAft>
            </a:pPr>
            <a:r>
              <a:rPr lang="ru-RU" altLang="ru-RU" sz="2400" b="1" dirty="0" smtClean="0">
                <a:solidFill>
                  <a:srgbClr val="333399"/>
                </a:solidFill>
                <a:latin typeface="Arial" pitchFamily="34" charset="0"/>
              </a:rPr>
              <a:t>в </a:t>
            </a:r>
            <a:r>
              <a:rPr lang="ru-RU" altLang="ru-RU" sz="2400" b="1" dirty="0">
                <a:solidFill>
                  <a:srgbClr val="333399"/>
                </a:solidFill>
                <a:latin typeface="Arial" pitchFamily="34" charset="0"/>
              </a:rPr>
              <a:t>Российской Федерации</a:t>
            </a:r>
            <a:endParaRPr lang="en-US" altLang="ru-RU" sz="2400" b="1" dirty="0">
              <a:solidFill>
                <a:srgbClr val="333399"/>
              </a:solidFill>
              <a:latin typeface="Arial" pitchFamily="34" charset="0"/>
            </a:endParaRPr>
          </a:p>
          <a:p>
            <a:endParaRPr lang="en-US" altLang="ru-RU" sz="1200" b="1" dirty="0">
              <a:solidFill>
                <a:srgbClr val="333399"/>
              </a:solidFill>
              <a:latin typeface="Arial" pitchFamily="34" charset="0"/>
            </a:endParaRPr>
          </a:p>
          <a:p>
            <a:pPr algn="r"/>
            <a:endParaRPr lang="ru-RU" altLang="ru-RU" sz="1500" b="1" dirty="0">
              <a:solidFill>
                <a:srgbClr val="333399"/>
              </a:solidFill>
              <a:latin typeface="Arial" pitchFamily="34" charset="0"/>
            </a:endParaRPr>
          </a:p>
          <a:p>
            <a:pPr algn="r"/>
            <a:endParaRPr lang="ru-RU" altLang="ru-RU" sz="1100" b="1" dirty="0" smtClean="0">
              <a:solidFill>
                <a:srgbClr val="00206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r"/>
            <a:endParaRPr lang="ru-RU" altLang="ru-RU" sz="1100" b="1" dirty="0">
              <a:solidFill>
                <a:srgbClr val="00206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r"/>
            <a:endParaRPr lang="ru-RU" altLang="ru-RU" sz="1100" b="1" dirty="0" smtClean="0">
              <a:solidFill>
                <a:srgbClr val="00206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r"/>
            <a:r>
              <a:rPr lang="ru-RU" altLang="ru-RU" sz="1100" b="1" dirty="0" smtClean="0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Москва, 29 августа 2019 г.</a:t>
            </a:r>
            <a:endParaRPr lang="ru-RU" altLang="ru-RU" sz="1100" b="1" dirty="0">
              <a:solidFill>
                <a:srgbClr val="00206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Rectangle 26"/>
          <p:cNvSpPr>
            <a:spLocks noChangeArrowheads="1"/>
          </p:cNvSpPr>
          <p:nvPr/>
        </p:nvSpPr>
        <p:spPr bwMode="auto">
          <a:xfrm>
            <a:off x="945356" y="1491854"/>
            <a:ext cx="5912644" cy="53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 algn="r"/>
            <a:r>
              <a:rPr lang="ru-RU" altLang="ru-RU" sz="1800" b="1" dirty="0">
                <a:solidFill>
                  <a:srgbClr val="008080"/>
                </a:solidFill>
                <a:latin typeface="Arial" pitchFamily="34" charset="0"/>
              </a:rPr>
              <a:t>ФЕДЕРАЛЬНАЯ АНТИМОНОПОЛЬНАЯ СЛУЖБА</a:t>
            </a:r>
            <a:endParaRPr lang="en-US" altLang="ru-RU" sz="1800" b="1" dirty="0">
              <a:solidFill>
                <a:srgbClr val="00808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29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/>
          </p:cNvSpPr>
          <p:nvPr/>
        </p:nvSpPr>
        <p:spPr bwMode="auto">
          <a:xfrm>
            <a:off x="-58293" y="100203"/>
            <a:ext cx="6858000" cy="45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7500" tIns="33750" rIns="67500" bIns="3375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>
              <a:lnSpc>
                <a:spcPts val="1650"/>
              </a:lnSpc>
              <a:buSzPct val="45000"/>
            </a:pPr>
            <a:r>
              <a:rPr lang="ru-RU" sz="2400" b="1" kern="0" dirty="0">
                <a:solidFill>
                  <a:srgbClr val="FFFFFF"/>
                </a:solidFill>
                <a:ea typeface="ＭＳ Ｐゴシック" pitchFamily="34" charset="-128"/>
              </a:rPr>
              <a:t> </a:t>
            </a:r>
            <a:r>
              <a:rPr lang="ru-RU" sz="2000" b="1" kern="0" dirty="0">
                <a:solidFill>
                  <a:schemeClr val="bg1"/>
                </a:solidFill>
              </a:rPr>
              <a:t>Тарифное </a:t>
            </a:r>
            <a:r>
              <a:rPr lang="ru-RU" sz="2000" b="1" kern="0" dirty="0" smtClean="0">
                <a:solidFill>
                  <a:schemeClr val="bg1"/>
                </a:solidFill>
              </a:rPr>
              <a:t>регулирование (в отраслях)</a:t>
            </a:r>
            <a:endParaRPr lang="ru-RU" sz="2000" b="1" kern="0" dirty="0">
              <a:solidFill>
                <a:schemeClr val="bg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fld id="{9C0B33A0-2D83-4904-8E04-062BF1EF93B9}" type="slidenum">
              <a:rPr lang="ru-RU" sz="1200">
                <a:solidFill>
                  <a:srgbClr val="FFFFFF"/>
                </a:solidFill>
              </a:rPr>
              <a:pPr/>
              <a:t>10</a:t>
            </a:fld>
            <a:endParaRPr lang="ru-RU" sz="1200" dirty="0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63727" y="732900"/>
            <a:ext cx="5605633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077913">
              <a:spcAft>
                <a:spcPts val="0"/>
              </a:spcAft>
            </a:pPr>
            <a:r>
              <a:rPr lang="ru-RU" sz="13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ЭЛЕКТРОЭНЕРГЕТИКА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Внедрен </a:t>
            </a:r>
            <a:r>
              <a:rPr lang="ru-RU" sz="12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принцип эталонных затрат при расчете </a:t>
            </a:r>
            <a:r>
              <a:rPr lang="ru-RU" sz="12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сбытовых надбавок </a:t>
            </a:r>
            <a:r>
              <a:rPr lang="ru-RU" sz="12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гарантирующих </a:t>
            </a:r>
            <a:r>
              <a:rPr lang="ru-RU" sz="12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поставщиков.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Разрабатывается база </a:t>
            </a:r>
            <a:r>
              <a:rPr lang="ru-RU" sz="12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для внедрения </a:t>
            </a:r>
            <a:r>
              <a:rPr lang="ru-RU" sz="12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эталонов, до 2021 года планируется внедрение эталонов во </a:t>
            </a:r>
            <a:r>
              <a:rPr lang="ru-RU" sz="12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всех </a:t>
            </a:r>
            <a:r>
              <a:rPr lang="ru-RU" sz="12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субъектах Российской Федерации.</a:t>
            </a:r>
            <a:endParaRPr lang="ru-RU" sz="1200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63727" y="2825462"/>
            <a:ext cx="5686449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06563">
              <a:spcAft>
                <a:spcPts val="0"/>
              </a:spcAft>
            </a:pPr>
            <a:r>
              <a:rPr lang="ru-RU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СВЯЗЬ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Введен метод </a:t>
            </a:r>
            <a:r>
              <a:rPr lang="ru-RU" sz="12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предельного </a:t>
            </a:r>
            <a:r>
              <a:rPr lang="ru-RU" sz="12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ценообразования</a:t>
            </a:r>
            <a:r>
              <a:rPr lang="en-US" sz="12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на услуги общедоступной электросвязи и почтовой связи:</a:t>
            </a:r>
            <a:endParaRPr lang="en-US" sz="1200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финансовое </a:t>
            </a:r>
            <a:r>
              <a:rPr lang="ru-RU" sz="12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стимулирование </a:t>
            </a:r>
            <a:r>
              <a:rPr lang="ru-RU" sz="12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производителей </a:t>
            </a:r>
            <a:r>
              <a:rPr lang="ru-RU" sz="12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к повышению </a:t>
            </a:r>
            <a:r>
              <a:rPr lang="ru-RU" sz="12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эффективности;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ограничение </a:t>
            </a:r>
            <a:r>
              <a:rPr lang="ru-RU" sz="12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цены </a:t>
            </a:r>
            <a:r>
              <a:rPr lang="ru-RU" sz="12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по формуле – «инфляция минус», </a:t>
            </a:r>
            <a:r>
              <a:rPr lang="ru-RU" sz="12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а не жестко </a:t>
            </a:r>
            <a:r>
              <a:rPr lang="ru-RU" sz="12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   фиксированный тариф. </a:t>
            </a:r>
            <a:endParaRPr lang="ru-RU" sz="1200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3266" y="4241234"/>
            <a:ext cx="621229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06563">
              <a:spcAft>
                <a:spcPts val="0"/>
              </a:spcAft>
            </a:pPr>
            <a:r>
              <a:rPr lang="ru-RU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ТРАНСПОРТИРОВКА НЕФТИ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Ограничен рост </a:t>
            </a:r>
            <a:r>
              <a:rPr lang="ru-RU" sz="12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тарифных </a:t>
            </a:r>
            <a:r>
              <a:rPr lang="ru-RU" sz="12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ставок вследствие отказа </a:t>
            </a:r>
            <a:r>
              <a:rPr lang="ru-RU" sz="12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от принципа «затраты плюс</a:t>
            </a:r>
            <a:r>
              <a:rPr lang="ru-RU" sz="12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».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22102" y="1869800"/>
            <a:ext cx="6416094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3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ЖИЛИЩНО-КОММУНАЛЬНОЕ </a:t>
            </a:r>
            <a:r>
              <a:rPr lang="ru-RU" sz="1300" b="1" dirty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ХОЗЯЙСТВО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Ограничение оснований для превышений платы граждан; превышения возможны при условии предварительного </a:t>
            </a:r>
            <a:r>
              <a:rPr lang="ru-RU" sz="120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согласования с </a:t>
            </a:r>
            <a:r>
              <a:rPr lang="ru-RU" sz="12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ФАС России.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Активная работа по формированию эталонных тарифов (Правительством РФ утверждена соответствующая «дорожная карта») </a:t>
            </a:r>
            <a:endParaRPr lang="ru-RU" sz="1200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t="-1175" b="5913"/>
          <a:stretch/>
        </p:blipFill>
        <p:spPr>
          <a:xfrm>
            <a:off x="172450" y="786200"/>
            <a:ext cx="804760" cy="103208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/>
          <a:srcRect l="35972" t="10688" r="34497" b="6153"/>
          <a:stretch/>
        </p:blipFill>
        <p:spPr>
          <a:xfrm>
            <a:off x="192538" y="3093211"/>
            <a:ext cx="784672" cy="10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2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/>
          </p:cNvSpPr>
          <p:nvPr/>
        </p:nvSpPr>
        <p:spPr bwMode="auto">
          <a:xfrm>
            <a:off x="104326" y="123478"/>
            <a:ext cx="6703624" cy="45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7500" tIns="33750" rIns="67500" bIns="3375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>
              <a:lnSpc>
                <a:spcPts val="1650"/>
              </a:lnSpc>
              <a:buSzPct val="45000"/>
            </a:pPr>
            <a:r>
              <a:rPr lang="ru-RU" sz="2000" b="1" kern="0" dirty="0" smtClean="0">
                <a:solidFill>
                  <a:srgbClr val="FFFFFF"/>
                </a:solidFill>
                <a:ea typeface="ＭＳ Ｐゴシック" pitchFamily="34" charset="-128"/>
              </a:rPr>
              <a:t>Пример эффективности конкурентных процедур</a:t>
            </a:r>
            <a:endParaRPr lang="ru-RU" sz="2000" b="1" kern="0" dirty="0">
              <a:solidFill>
                <a:schemeClr val="bg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fld id="{9C0B33A0-2D83-4904-8E04-062BF1EF93B9}" type="slidenum">
              <a:rPr lang="ru-RU" sz="1200">
                <a:solidFill>
                  <a:srgbClr val="FFFFFF"/>
                </a:solidFill>
              </a:rPr>
              <a:pPr/>
              <a:t>11</a:t>
            </a:fld>
            <a:endParaRPr lang="ru-RU" sz="1200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7188" y="798842"/>
            <a:ext cx="663704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800" b="1" dirty="0" smtClean="0">
                <a:solidFill>
                  <a:srgbClr val="008080"/>
                </a:solidFill>
                <a:latin typeface="+mn-lt"/>
                <a:cs typeface="Arial" panose="020B0604020202020204" pitchFamily="34" charset="0"/>
              </a:rPr>
              <a:t>Результаты первого и второго этапа электронных торгов по подключению к сети «Интернет» социально значимых объектов:</a:t>
            </a:r>
          </a:p>
          <a:p>
            <a:pPr algn="just">
              <a:spcAft>
                <a:spcPts val="0"/>
              </a:spcAft>
            </a:pPr>
            <a:endParaRPr lang="ru-RU" sz="1800" b="1" dirty="0">
              <a:solidFill>
                <a:srgbClr val="333399"/>
              </a:solidFill>
              <a:latin typeface="+mn-lt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за счет процедуры электронных торгов                     по 17 субъектам Российской Федерации экономия составила </a:t>
            </a:r>
            <a:r>
              <a:rPr lang="ru-RU" sz="2000" b="1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3 771 860 654</a:t>
            </a:r>
            <a:r>
              <a:rPr lang="ru-RU" sz="2000" b="1" dirty="0" smtClean="0">
                <a:solidFill>
                  <a:srgbClr val="333399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рубля, или </a:t>
            </a:r>
            <a:r>
              <a:rPr lang="ru-RU" sz="2000" b="1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53,5%</a:t>
            </a:r>
            <a:r>
              <a:rPr lang="ru-RU" sz="2000" dirty="0" smtClean="0">
                <a:solidFill>
                  <a:srgbClr val="333399"/>
                </a:solidFill>
                <a:latin typeface="+mn-lt"/>
                <a:cs typeface="Arial" panose="020B0604020202020204" pitchFamily="34" charset="0"/>
              </a:rPr>
              <a:t>                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от начальной максимальной цены контракта.</a:t>
            </a: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3030"/>
            <a:ext cx="792088" cy="1186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2949" y="3363838"/>
            <a:ext cx="6025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При </a:t>
            </a:r>
            <a:r>
              <a:rPr lang="ru-RU" sz="20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сохранении обозначенной тенденции суммарная экономия может составить до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    </a:t>
            </a:r>
            <a:r>
              <a:rPr lang="ru-RU" sz="2000" b="1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90 млрд. </a:t>
            </a:r>
            <a:r>
              <a:rPr lang="ru-RU" sz="20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рублей из запланированных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          143 млрд., то есть </a:t>
            </a:r>
            <a:r>
              <a:rPr lang="ru-RU" sz="20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около</a:t>
            </a:r>
            <a:r>
              <a:rPr lang="ru-RU" sz="2000" b="1" dirty="0">
                <a:solidFill>
                  <a:srgbClr val="333399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63%.</a:t>
            </a:r>
            <a:endParaRPr lang="ru-RU" sz="2000" b="1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85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35924DD2-A5A4-4D82-AB15-23242A7C4DA0}" type="slidenum">
              <a:rPr lang="ru-RU" altLang="ru-RU" sz="120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12</a:t>
            </a:fld>
            <a:endParaRPr lang="ru-RU" altLang="ru-RU" sz="1200">
              <a:solidFill>
                <a:srgbClr val="FFFFFF"/>
              </a:solidFill>
            </a:endParaRPr>
          </a:p>
        </p:txBody>
      </p:sp>
      <p:sp>
        <p:nvSpPr>
          <p:cNvPr id="135172" name="Прямоугольник 5"/>
          <p:cNvSpPr>
            <a:spLocks noChangeArrowheads="1"/>
          </p:cNvSpPr>
          <p:nvPr/>
        </p:nvSpPr>
        <p:spPr bwMode="auto">
          <a:xfrm>
            <a:off x="207516" y="1307326"/>
            <a:ext cx="3452449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ru-RU" altLang="ru-RU" sz="1700" dirty="0" smtClean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Нефть</a:t>
            </a:r>
            <a:r>
              <a:rPr lang="ru-RU" altLang="ru-RU" sz="1700" dirty="0" smtClean="0"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ru-RU" altLang="ru-RU" sz="1700" dirty="0" smtClean="0">
                <a:solidFill>
                  <a:srgbClr val="008080"/>
                </a:solidFill>
                <a:latin typeface="+mn-lt"/>
                <a:ea typeface="ＭＳ Ｐゴシック" charset="-128"/>
                <a:cs typeface="ＭＳ Ｐゴシック" charset="-128"/>
              </a:rPr>
              <a:t>(180 </a:t>
            </a:r>
            <a:r>
              <a:rPr lang="ru-RU" altLang="ru-RU" sz="1700" dirty="0">
                <a:solidFill>
                  <a:srgbClr val="008080"/>
                </a:solidFill>
                <a:latin typeface="+mn-lt"/>
                <a:ea typeface="ＭＳ Ｐゴシック" charset="-128"/>
                <a:cs typeface="ＭＳ Ｐゴシック" charset="-128"/>
              </a:rPr>
              <a:t>тыс. </a:t>
            </a:r>
            <a:r>
              <a:rPr lang="ru-RU" altLang="ru-RU" sz="1700" dirty="0" smtClean="0">
                <a:solidFill>
                  <a:srgbClr val="008080"/>
                </a:solidFill>
                <a:latin typeface="+mn-lt"/>
                <a:ea typeface="ＭＳ Ｐゴシック" charset="-128"/>
                <a:cs typeface="ＭＳ Ｐゴシック" charset="-128"/>
              </a:rPr>
              <a:t>тонн)*. </a:t>
            </a:r>
            <a:r>
              <a:rPr lang="ru-RU" altLang="ru-RU" sz="1700" dirty="0" smtClean="0">
                <a:latin typeface="+mn-lt"/>
                <a:ea typeface="ＭＳ Ｐゴシック" charset="-128"/>
                <a:cs typeface="ＭＳ Ｐゴシック" charset="-128"/>
              </a:rPr>
              <a:t> </a:t>
            </a:r>
            <a:endParaRPr lang="ru-RU" altLang="ru-RU" sz="1700" dirty="0">
              <a:latin typeface="+mn-lt"/>
              <a:ea typeface="ＭＳ Ｐゴシック" charset="-128"/>
              <a:cs typeface="ＭＳ Ｐゴシック" charset="-128"/>
            </a:endParaRPr>
          </a:p>
          <a:p>
            <a:pPr marL="0" indent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ru-RU" altLang="ru-RU" sz="1700" dirty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Н</a:t>
            </a:r>
            <a:r>
              <a:rPr lang="ru-RU" altLang="ru-RU" sz="1700" dirty="0" smtClean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ефтепродукты</a:t>
            </a:r>
            <a:r>
              <a:rPr lang="ru-RU" altLang="ru-RU" sz="1700" dirty="0" smtClean="0"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en-US" altLang="ru-RU" sz="1700" dirty="0" smtClean="0">
                <a:solidFill>
                  <a:srgbClr val="008080"/>
                </a:solidFill>
                <a:latin typeface="+mn-lt"/>
                <a:ea typeface="ＭＳ Ｐゴシック" charset="-128"/>
                <a:cs typeface="ＭＳ Ｐゴシック" charset="-128"/>
              </a:rPr>
              <a:t>(20 </a:t>
            </a:r>
            <a:r>
              <a:rPr lang="ru-RU" altLang="ru-RU" sz="1700" dirty="0" smtClean="0">
                <a:solidFill>
                  <a:srgbClr val="008080"/>
                </a:solidFill>
                <a:latin typeface="+mn-lt"/>
                <a:ea typeface="ＭＳ Ｐゴシック" charset="-128"/>
                <a:cs typeface="ＭＳ Ｐゴシック" charset="-128"/>
              </a:rPr>
              <a:t>млн. тонн</a:t>
            </a:r>
            <a:r>
              <a:rPr lang="en-US" altLang="ru-RU" sz="1700" dirty="0" smtClean="0">
                <a:solidFill>
                  <a:srgbClr val="008080"/>
                </a:solidFill>
                <a:latin typeface="+mn-lt"/>
                <a:ea typeface="ＭＳ Ｐゴシック" charset="-128"/>
                <a:cs typeface="ＭＳ Ｐゴシック" charset="-128"/>
              </a:rPr>
              <a:t>)</a:t>
            </a:r>
            <a:r>
              <a:rPr lang="ru-RU" altLang="ru-RU" sz="1700" dirty="0" smtClean="0">
                <a:solidFill>
                  <a:srgbClr val="008080"/>
                </a:solidFill>
                <a:latin typeface="+mn-lt"/>
                <a:ea typeface="ＭＳ Ｐゴシック" charset="-128"/>
                <a:cs typeface="ＭＳ Ｐゴシック" charset="-128"/>
              </a:rPr>
              <a:t>.</a:t>
            </a:r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altLang="ru-RU" sz="1700" dirty="0" smtClean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Природный газ </a:t>
            </a:r>
            <a:r>
              <a:rPr lang="ru-RU" altLang="ru-RU" sz="1700" dirty="0">
                <a:solidFill>
                  <a:srgbClr val="008080"/>
                </a:solidFill>
                <a:latin typeface="+mn-lt"/>
                <a:ea typeface="ＭＳ Ｐゴシック" charset="-128"/>
                <a:cs typeface="ＭＳ Ｐゴシック" charset="-128"/>
              </a:rPr>
              <a:t>(</a:t>
            </a:r>
            <a:r>
              <a:rPr lang="ru-RU" altLang="ru-RU" sz="1700" dirty="0" smtClean="0">
                <a:solidFill>
                  <a:srgbClr val="008080"/>
                </a:solidFill>
                <a:latin typeface="+mn-lt"/>
                <a:ea typeface="ＭＳ Ｐゴシック" charset="-128"/>
                <a:cs typeface="ＭＳ Ｐゴシック" charset="-128"/>
              </a:rPr>
              <a:t>15,1 </a:t>
            </a:r>
            <a:r>
              <a:rPr lang="ru-RU" altLang="ru-RU" sz="1700" dirty="0">
                <a:solidFill>
                  <a:srgbClr val="008080"/>
                </a:solidFill>
                <a:latin typeface="+mn-lt"/>
                <a:ea typeface="ＭＳ Ｐゴシック" charset="-128"/>
                <a:cs typeface="ＭＳ Ｐゴシック" charset="-128"/>
              </a:rPr>
              <a:t>млрд. м</a:t>
            </a:r>
            <a:r>
              <a:rPr lang="ru-RU" altLang="ru-RU" sz="1700" baseline="30000" dirty="0">
                <a:solidFill>
                  <a:srgbClr val="008080"/>
                </a:solidFill>
                <a:latin typeface="+mn-lt"/>
                <a:ea typeface="ＭＳ Ｐゴシック" charset="-128"/>
                <a:cs typeface="ＭＳ Ｐゴシック" charset="-128"/>
              </a:rPr>
              <a:t>3</a:t>
            </a:r>
            <a:r>
              <a:rPr lang="ru-RU" altLang="ru-RU" sz="1700" dirty="0">
                <a:solidFill>
                  <a:srgbClr val="008080"/>
                </a:solidFill>
                <a:latin typeface="+mn-lt"/>
                <a:ea typeface="ＭＳ Ｐゴシック" charset="-128"/>
                <a:cs typeface="ＭＳ Ｐゴシック" charset="-128"/>
              </a:rPr>
              <a:t>). </a:t>
            </a:r>
            <a:endParaRPr lang="en-US" altLang="ru-RU" sz="1700" dirty="0" smtClean="0">
              <a:solidFill>
                <a:srgbClr val="008080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altLang="ru-RU" sz="1700" dirty="0" smtClean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Лес и                   лесоматериалы</a:t>
            </a:r>
            <a:r>
              <a:rPr lang="en-US" altLang="ru-RU" sz="1700" dirty="0" smtClean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ru-RU" altLang="ru-RU" sz="1700" dirty="0" smtClean="0">
                <a:solidFill>
                  <a:srgbClr val="008080"/>
                </a:solidFill>
                <a:latin typeface="+mn-lt"/>
                <a:ea typeface="ＭＳ Ｐゴシック" charset="-128"/>
                <a:cs typeface="ＭＳ Ｐゴシック" charset="-128"/>
              </a:rPr>
              <a:t>(1,4 </a:t>
            </a:r>
            <a:r>
              <a:rPr lang="ru-RU" altLang="ru-RU" sz="1700" dirty="0">
                <a:solidFill>
                  <a:srgbClr val="008080"/>
                </a:solidFill>
                <a:latin typeface="+mn-lt"/>
                <a:ea typeface="ＭＳ Ｐゴシック" charset="-128"/>
                <a:cs typeface="ＭＳ Ｐゴシック" charset="-128"/>
              </a:rPr>
              <a:t>млн. м</a:t>
            </a:r>
            <a:r>
              <a:rPr lang="ru-RU" altLang="ru-RU" sz="1700" baseline="30000" dirty="0">
                <a:solidFill>
                  <a:srgbClr val="008080"/>
                </a:solidFill>
                <a:latin typeface="+mn-lt"/>
                <a:ea typeface="ＭＳ Ｐゴシック" charset="-128"/>
                <a:cs typeface="ＭＳ Ｐゴシック" charset="-128"/>
              </a:rPr>
              <a:t>3</a:t>
            </a:r>
            <a:r>
              <a:rPr lang="ru-RU" altLang="ru-RU" sz="1700" dirty="0">
                <a:solidFill>
                  <a:srgbClr val="008080"/>
                </a:solidFill>
                <a:latin typeface="+mn-lt"/>
                <a:ea typeface="ＭＳ Ｐゴシック" charset="-128"/>
                <a:cs typeface="ＭＳ Ｐゴシック" charset="-128"/>
              </a:rPr>
              <a:t>).</a:t>
            </a:r>
          </a:p>
          <a:p>
            <a:pPr marL="0" indent="0" defTabSz="62865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altLang="ru-RU" sz="1700" dirty="0" smtClean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Минеральные  удобрения  и химическая продукция</a:t>
            </a:r>
            <a:r>
              <a:rPr lang="ru-RU" altLang="ru-RU" sz="1700" dirty="0" smtClean="0">
                <a:latin typeface="+mn-lt"/>
                <a:ea typeface="ＭＳ Ｐゴシック" charset="-128"/>
                <a:cs typeface="ＭＳ Ｐゴシック" charset="-128"/>
              </a:rPr>
              <a:t>                 </a:t>
            </a:r>
            <a:r>
              <a:rPr lang="ru-RU" altLang="ru-RU" sz="1700" dirty="0" smtClean="0">
                <a:solidFill>
                  <a:srgbClr val="008080"/>
                </a:solidFill>
                <a:latin typeface="+mn-lt"/>
                <a:ea typeface="ＭＳ Ｐゴシック" charset="-128"/>
                <a:cs typeface="ＭＳ Ｐゴシック" charset="-128"/>
              </a:rPr>
              <a:t>(70 тыс. тонн).</a:t>
            </a:r>
            <a:endParaRPr lang="ru-RU" altLang="ru-RU" sz="1700" dirty="0">
              <a:solidFill>
                <a:srgbClr val="008080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altLang="ru-RU" sz="1700" dirty="0" smtClean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Сельскохозяйственная продукция</a:t>
            </a:r>
            <a:r>
              <a:rPr lang="ru-RU" altLang="ru-RU" sz="1700" dirty="0" smtClean="0"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ru-RU" altLang="ru-RU" sz="1700" dirty="0" smtClean="0">
                <a:solidFill>
                  <a:srgbClr val="008080"/>
                </a:solidFill>
                <a:latin typeface="+mn-lt"/>
                <a:ea typeface="ＭＳ Ｐゴシック" charset="-128"/>
                <a:cs typeface="ＭＳ Ｐゴシック" charset="-128"/>
              </a:rPr>
              <a:t>(5 млн. тонн).</a:t>
            </a:r>
            <a:r>
              <a:rPr lang="ru-RU" altLang="ru-RU" sz="1100" dirty="0" smtClean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 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747712" y="0"/>
            <a:ext cx="59483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MS PGothic" panose="020B0600070205080204" pitchFamily="34" charset="-128"/>
                <a:cs typeface="MS PGothic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anose="020B0600070205080204" pitchFamily="34" charset="-128"/>
                <a:cs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anose="020B0600070205080204" pitchFamily="34" charset="-128"/>
                <a:cs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anose="020B0600070205080204" pitchFamily="34" charset="-128"/>
                <a:cs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anose="020B0600070205080204" pitchFamily="34" charset="-128"/>
                <a:cs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>
              <a:defRPr/>
            </a:pPr>
            <a:r>
              <a:rPr lang="ru-RU" altLang="ru-RU" sz="2400" b="1" kern="0" dirty="0">
                <a:solidFill>
                  <a:srgbClr val="FFFFFF"/>
                </a:solidFill>
              </a:rPr>
              <a:t>Развитие биржевой торговли</a:t>
            </a:r>
          </a:p>
        </p:txBody>
      </p:sp>
      <p:sp>
        <p:nvSpPr>
          <p:cNvPr id="10" name="Прямоугольник 5"/>
          <p:cNvSpPr>
            <a:spLocks noChangeArrowheads="1"/>
          </p:cNvSpPr>
          <p:nvPr/>
        </p:nvSpPr>
        <p:spPr bwMode="auto">
          <a:xfrm>
            <a:off x="3512370" y="1303476"/>
            <a:ext cx="3345630" cy="3374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ru-RU" altLang="ru-RU" sz="1350" dirty="0" smtClean="0">
                <a:solidFill>
                  <a:srgbClr val="002060"/>
                </a:solidFill>
                <a:latin typeface="Arial"/>
                <a:ea typeface="ＭＳ Ｐゴシック" charset="-128"/>
                <a:cs typeface="ＭＳ Ｐゴシック" charset="-128"/>
              </a:rPr>
              <a:t>Увеличилось количество </a:t>
            </a:r>
            <a:r>
              <a:rPr lang="ru-RU" altLang="ru-RU" sz="1350" dirty="0">
                <a:solidFill>
                  <a:srgbClr val="002060"/>
                </a:solidFill>
                <a:latin typeface="Arial"/>
                <a:ea typeface="ＭＳ Ｐゴシック" charset="-128"/>
                <a:cs typeface="ＭＳ Ｐゴシック" charset="-128"/>
              </a:rPr>
              <a:t>покупателей </a:t>
            </a:r>
            <a:r>
              <a:rPr lang="ru-RU" altLang="ru-RU" sz="1350" dirty="0" smtClean="0">
                <a:solidFill>
                  <a:srgbClr val="002060"/>
                </a:solidFill>
                <a:latin typeface="Arial"/>
                <a:ea typeface="ＭＳ Ｐゴシック" charset="-128"/>
                <a:cs typeface="ＭＳ Ｐゴシック" charset="-128"/>
              </a:rPr>
              <a:t>газа.</a:t>
            </a:r>
            <a:endParaRPr lang="ru-RU" altLang="ru-RU" sz="1350" dirty="0">
              <a:solidFill>
                <a:srgbClr val="002060"/>
              </a:solidFill>
              <a:latin typeface="Arial"/>
              <a:ea typeface="ＭＳ Ｐゴシック" charset="-128"/>
              <a:cs typeface="ＭＳ Ｐゴシック" charset="-128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1350" dirty="0" smtClean="0">
                <a:solidFill>
                  <a:srgbClr val="002060"/>
                </a:solidFill>
                <a:latin typeface="Arial"/>
                <a:ea typeface="ＭＳ Ｐゴシック" charset="-128"/>
                <a:cs typeface="ＭＳ Ｐゴシック" charset="-128"/>
              </a:rPr>
              <a:t>Увеличилось количество </a:t>
            </a:r>
            <a:r>
              <a:rPr lang="ru-RU" altLang="ru-RU" sz="1350" dirty="0">
                <a:solidFill>
                  <a:srgbClr val="002060"/>
                </a:solidFill>
                <a:latin typeface="Arial"/>
                <a:ea typeface="ＭＳ Ｐゴシック" charset="-128"/>
                <a:cs typeface="ＭＳ Ｐゴシック" charset="-128"/>
              </a:rPr>
              <a:t>наименований товаров химической и </a:t>
            </a:r>
            <a:r>
              <a:rPr lang="ru-RU" altLang="ru-RU" sz="1350" dirty="0" smtClean="0">
                <a:solidFill>
                  <a:srgbClr val="002060"/>
                </a:solidFill>
                <a:latin typeface="Arial"/>
                <a:ea typeface="ＭＳ Ｐゴシック" charset="-128"/>
                <a:cs typeface="ＭＳ Ｐゴシック" charset="-128"/>
              </a:rPr>
              <a:t>нефтяной продукции.</a:t>
            </a:r>
            <a:endParaRPr lang="ru-RU" altLang="ru-RU" sz="1350" dirty="0">
              <a:solidFill>
                <a:srgbClr val="002060"/>
              </a:solidFill>
              <a:latin typeface="Arial"/>
              <a:ea typeface="ＭＳ Ｐゴシック" charset="-128"/>
              <a:cs typeface="ＭＳ Ｐゴシック" charset="-128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1350" dirty="0" smtClean="0">
                <a:solidFill>
                  <a:srgbClr val="002060"/>
                </a:solidFill>
                <a:latin typeface="Arial"/>
                <a:ea typeface="ＭＳ Ｐゴシック" charset="-128"/>
                <a:cs typeface="ＭＳ Ｐゴシック" charset="-128"/>
              </a:rPr>
              <a:t>Аккредитованы </a:t>
            </a:r>
            <a:r>
              <a:rPr lang="ru-RU" altLang="ru-RU" sz="1350" dirty="0">
                <a:solidFill>
                  <a:srgbClr val="002060"/>
                </a:solidFill>
                <a:latin typeface="Arial"/>
                <a:ea typeface="ＭＳ Ｐゴシック" charset="-128"/>
                <a:cs typeface="ＭＳ Ｐゴシック" charset="-128"/>
              </a:rPr>
              <a:t>на бирже все основные производители минеральных </a:t>
            </a:r>
            <a:r>
              <a:rPr lang="ru-RU" altLang="ru-RU" sz="1350" dirty="0" smtClean="0">
                <a:solidFill>
                  <a:srgbClr val="002060"/>
                </a:solidFill>
                <a:latin typeface="Arial"/>
                <a:ea typeface="ＭＳ Ｐゴシック" charset="-128"/>
                <a:cs typeface="ＭＳ Ｐゴシック" charset="-128"/>
              </a:rPr>
              <a:t>удобрений.</a:t>
            </a:r>
            <a:endParaRPr lang="ru-RU" altLang="ru-RU" sz="1350" dirty="0">
              <a:solidFill>
                <a:srgbClr val="002060"/>
              </a:solidFill>
              <a:latin typeface="Arial"/>
              <a:ea typeface="ＭＳ Ｐゴシック" charset="-128"/>
              <a:cs typeface="ＭＳ Ｐゴシック" charset="-128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1350" dirty="0" smtClean="0">
                <a:solidFill>
                  <a:srgbClr val="002060"/>
                </a:solidFill>
                <a:latin typeface="Arial"/>
                <a:ea typeface="ＭＳ Ｐゴシック" charset="-128"/>
                <a:cs typeface="ＭＳ Ｐゴシック" charset="-128"/>
              </a:rPr>
              <a:t>Расширилась география поставок </a:t>
            </a:r>
            <a:r>
              <a:rPr lang="ru-RU" altLang="ru-RU" sz="1350" dirty="0">
                <a:solidFill>
                  <a:srgbClr val="002060"/>
                </a:solidFill>
                <a:latin typeface="Arial"/>
                <a:ea typeface="ＭＳ Ｐゴシック" charset="-128"/>
                <a:cs typeface="ＭＳ Ｐゴシック" charset="-128"/>
              </a:rPr>
              <a:t>и номенклатуры </a:t>
            </a:r>
            <a:r>
              <a:rPr lang="ru-RU" altLang="ru-RU" sz="1350" dirty="0" smtClean="0">
                <a:solidFill>
                  <a:srgbClr val="002060"/>
                </a:solidFill>
                <a:latin typeface="Arial"/>
                <a:ea typeface="ＭＳ Ｐゴシック" charset="-128"/>
                <a:cs typeface="ＭＳ Ｐゴシック" charset="-128"/>
              </a:rPr>
              <a:t>сельскохозяйственных товаров.</a:t>
            </a:r>
            <a:endParaRPr lang="ru-RU" altLang="ru-RU" sz="1350" dirty="0">
              <a:solidFill>
                <a:srgbClr val="002060"/>
              </a:solidFill>
              <a:latin typeface="Arial"/>
              <a:ea typeface="ＭＳ Ｐゴシック" charset="-128"/>
              <a:cs typeface="ＭＳ Ｐゴシック" charset="-128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1350" dirty="0" smtClean="0">
                <a:solidFill>
                  <a:srgbClr val="002060"/>
                </a:solidFill>
                <a:latin typeface="Arial"/>
                <a:ea typeface="ＭＳ Ｐゴシック" charset="-128"/>
                <a:cs typeface="ＭＳ Ｐゴシック" charset="-128"/>
              </a:rPr>
              <a:t>Запущены </a:t>
            </a:r>
            <a:r>
              <a:rPr lang="ru-RU" altLang="ru-RU" sz="1350" dirty="0">
                <a:solidFill>
                  <a:srgbClr val="002060"/>
                </a:solidFill>
                <a:latin typeface="Arial"/>
                <a:ea typeface="ＭＳ Ｐゴシック" charset="-128"/>
                <a:cs typeface="ＭＳ Ｐゴシック" charset="-128"/>
              </a:rPr>
              <a:t>биржевые торги лесоматериалами в отдельных субъектах </a:t>
            </a:r>
            <a:r>
              <a:rPr lang="ru-RU" altLang="ru-RU" sz="1350" dirty="0" smtClean="0">
                <a:solidFill>
                  <a:srgbClr val="002060"/>
                </a:solidFill>
                <a:latin typeface="Arial"/>
                <a:ea typeface="ＭＳ Ｐゴシック" charset="-128"/>
                <a:cs typeface="ＭＳ Ｐゴシック" charset="-128"/>
              </a:rPr>
              <a:t>Российской Федерации.</a:t>
            </a:r>
            <a:endParaRPr lang="ru-RU" altLang="ru-RU" sz="1350" dirty="0">
              <a:solidFill>
                <a:srgbClr val="00206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3429814" y="1274525"/>
            <a:ext cx="6694" cy="3660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207516" y="624344"/>
            <a:ext cx="64445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kern="0" dirty="0" smtClean="0">
                <a:solidFill>
                  <a:srgbClr val="008080"/>
                </a:solidFill>
                <a:latin typeface="+mj-lt"/>
                <a:ea typeface="ＭＳ Ｐゴシック" charset="-128"/>
              </a:rPr>
              <a:t>Биржевая торговля как инструмент </a:t>
            </a:r>
            <a:r>
              <a:rPr lang="ru-RU" sz="1800" b="1" kern="0" dirty="0">
                <a:solidFill>
                  <a:srgbClr val="008080"/>
                </a:solidFill>
                <a:latin typeface="+mj-lt"/>
                <a:ea typeface="ＭＳ Ｐゴシック" charset="-128"/>
              </a:rPr>
              <a:t>развития конкуренции и снижения </a:t>
            </a:r>
            <a:r>
              <a:rPr lang="ru-RU" sz="1800" b="1" kern="0" dirty="0" smtClean="0">
                <a:solidFill>
                  <a:srgbClr val="008080"/>
                </a:solidFill>
                <a:latin typeface="+mj-lt"/>
                <a:ea typeface="ＭＳ Ｐゴシック" charset="-128"/>
              </a:rPr>
              <a:t>цен.</a:t>
            </a:r>
            <a:endParaRPr lang="ru-RU" sz="1800" dirty="0">
              <a:solidFill>
                <a:srgbClr val="008080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0810" y="4742397"/>
            <a:ext cx="31115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002060"/>
                </a:solidFill>
                <a:latin typeface="+mn-lt"/>
              </a:rPr>
              <a:t>*Объем </a:t>
            </a:r>
            <a:r>
              <a:rPr lang="ru-RU" sz="1000" dirty="0">
                <a:solidFill>
                  <a:srgbClr val="002060"/>
                </a:solidFill>
                <a:latin typeface="+mn-lt"/>
              </a:rPr>
              <a:t>реализации </a:t>
            </a:r>
            <a:r>
              <a:rPr lang="ru-RU" sz="1000" dirty="0" smtClean="0">
                <a:solidFill>
                  <a:srgbClr val="002060"/>
                </a:solidFill>
                <a:latin typeface="+mn-lt"/>
              </a:rPr>
              <a:t>по данным биржи за </a:t>
            </a:r>
            <a:r>
              <a:rPr lang="ru-RU" sz="1000" dirty="0">
                <a:solidFill>
                  <a:srgbClr val="002060"/>
                </a:solidFill>
                <a:latin typeface="+mn-lt"/>
              </a:rPr>
              <a:t>2018 г.</a:t>
            </a:r>
          </a:p>
        </p:txBody>
      </p:sp>
    </p:spTree>
    <p:extLst>
      <p:ext uri="{BB962C8B-B14F-4D97-AF65-F5344CB8AC3E}">
        <p14:creationId xmlns:p14="http://schemas.microsoft.com/office/powerpoint/2010/main" val="121818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35924DD2-A5A4-4D82-AB15-23242A7C4DA0}" type="slidenum">
              <a:rPr lang="ru-RU" altLang="ru-RU" sz="120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13</a:t>
            </a:fld>
            <a:endParaRPr lang="ru-RU" altLang="ru-RU" sz="1200">
              <a:solidFill>
                <a:srgbClr val="FFFFFF"/>
              </a:solidFill>
            </a:endParaRPr>
          </a:p>
        </p:txBody>
      </p:sp>
      <p:sp>
        <p:nvSpPr>
          <p:cNvPr id="135172" name="Прямоугольник 5"/>
          <p:cNvSpPr>
            <a:spLocks noChangeArrowheads="1"/>
          </p:cNvSpPr>
          <p:nvPr/>
        </p:nvSpPr>
        <p:spPr bwMode="auto">
          <a:xfrm>
            <a:off x="213427" y="1322808"/>
            <a:ext cx="3241962" cy="344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ts val="90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ru-RU" altLang="ru-RU" sz="1500" dirty="0" smtClean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вагоны</a:t>
            </a:r>
            <a:endParaRPr lang="ru-RU" altLang="ru-RU" sz="1500" dirty="0">
              <a:solidFill>
                <a:srgbClr val="002060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>
              <a:spcBef>
                <a:spcPts val="90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ru-RU" altLang="ru-RU" sz="1500" dirty="0" smtClean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уголь</a:t>
            </a:r>
            <a:endParaRPr lang="ru-RU" altLang="ru-RU" sz="1500" dirty="0">
              <a:solidFill>
                <a:srgbClr val="002060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>
              <a:spcBef>
                <a:spcPts val="90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ru-RU" altLang="ru-RU" sz="1500" dirty="0" smtClean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лом </a:t>
            </a:r>
            <a:r>
              <a:rPr lang="ru-RU" altLang="ru-RU" sz="1500" dirty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черных </a:t>
            </a:r>
            <a:r>
              <a:rPr lang="ru-RU" altLang="ru-RU" sz="1500" dirty="0" smtClean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                        металлов</a:t>
            </a:r>
          </a:p>
          <a:p>
            <a:pPr algn="just">
              <a:spcBef>
                <a:spcPts val="90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ru-RU" altLang="ru-RU" sz="1500" dirty="0" smtClean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биологические ресурсы</a:t>
            </a:r>
            <a:endParaRPr lang="ru-RU" altLang="ru-RU" sz="1500" dirty="0">
              <a:solidFill>
                <a:srgbClr val="002060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altLang="ru-RU" sz="1600" b="1" dirty="0" smtClean="0">
                <a:solidFill>
                  <a:srgbClr val="008080"/>
                </a:solidFill>
                <a:latin typeface="+mj-lt"/>
                <a:ea typeface="ＭＳ Ｐゴシック" charset="-128"/>
                <a:cs typeface="ＭＳ Ｐゴシック" charset="-128"/>
              </a:rPr>
              <a:t>Расширение номенклатуры: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altLang="ru-RU" sz="1400" dirty="0" smtClean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сельскохозяйственных товаров;</a:t>
            </a:r>
            <a:endParaRPr lang="ru-RU" altLang="ru-RU" sz="1400" dirty="0">
              <a:solidFill>
                <a:srgbClr val="002060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altLang="ru-RU" sz="1400" dirty="0" smtClean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минеральных                            удобрений;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altLang="ru-RU" sz="1400" dirty="0" smtClean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товаров химической и </a:t>
            </a:r>
            <a:r>
              <a:rPr lang="ru-RU" altLang="ru-RU" sz="1400" dirty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нефтехимической </a:t>
            </a:r>
            <a:r>
              <a:rPr lang="ru-RU" altLang="ru-RU" sz="1400" dirty="0" smtClean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продукции.</a:t>
            </a:r>
            <a:endParaRPr lang="ru-RU" altLang="ru-RU" sz="1400" dirty="0">
              <a:solidFill>
                <a:srgbClr val="002060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5174" name="Прямоугольник 1"/>
          <p:cNvSpPr>
            <a:spLocks noChangeArrowheads="1"/>
          </p:cNvSpPr>
          <p:nvPr/>
        </p:nvSpPr>
        <p:spPr bwMode="auto">
          <a:xfrm>
            <a:off x="3501008" y="849376"/>
            <a:ext cx="31950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358775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Преимущества:</a:t>
            </a:r>
            <a:endParaRPr lang="ru-RU" altLang="ru-RU" sz="1600" b="1" dirty="0" smtClean="0">
              <a:solidFill>
                <a:srgbClr val="00808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52777" y="23759"/>
            <a:ext cx="6805224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MS PGothic" panose="020B0600070205080204" pitchFamily="34" charset="-128"/>
                <a:cs typeface="MS PGothic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anose="020B0600070205080204" pitchFamily="34" charset="-128"/>
                <a:cs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anose="020B0600070205080204" pitchFamily="34" charset="-128"/>
                <a:cs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anose="020B0600070205080204" pitchFamily="34" charset="-128"/>
                <a:cs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anose="020B0600070205080204" pitchFamily="34" charset="-128"/>
                <a:cs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>
              <a:defRPr/>
            </a:pPr>
            <a:r>
              <a:rPr lang="ru-RU" altLang="ru-RU" sz="1800" b="1" kern="0" dirty="0" smtClean="0">
                <a:solidFill>
                  <a:srgbClr val="FFFFFF"/>
                </a:solidFill>
              </a:rPr>
              <a:t>Биржевая торговля = современная цифровая платформа</a:t>
            </a:r>
            <a:endParaRPr lang="ru-RU" altLang="ru-RU" sz="1800" b="1" kern="0" dirty="0">
              <a:solidFill>
                <a:srgbClr val="FFFFFF"/>
              </a:solidFill>
            </a:endParaRPr>
          </a:p>
        </p:txBody>
      </p:sp>
      <p:sp>
        <p:nvSpPr>
          <p:cNvPr id="10" name="Прямоугольник 5"/>
          <p:cNvSpPr>
            <a:spLocks noChangeArrowheads="1"/>
          </p:cNvSpPr>
          <p:nvPr/>
        </p:nvSpPr>
        <p:spPr bwMode="auto">
          <a:xfrm>
            <a:off x="3702841" y="1382169"/>
            <a:ext cx="3110536" cy="334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ru-RU" altLang="ru-RU" sz="1600" dirty="0" smtClean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недискриминационный </a:t>
            </a:r>
            <a:r>
              <a:rPr lang="ru-RU" altLang="ru-RU" sz="1600" dirty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доступ к </a:t>
            </a:r>
            <a:r>
              <a:rPr lang="ru-RU" altLang="ru-RU" sz="1600" dirty="0" smtClean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товару;</a:t>
            </a:r>
            <a:endParaRPr lang="ru-RU" altLang="ru-RU" sz="1600" dirty="0">
              <a:solidFill>
                <a:srgbClr val="002060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1600" dirty="0" smtClean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приобретение </a:t>
            </a:r>
            <a:r>
              <a:rPr lang="ru-RU" altLang="ru-RU" sz="1600" dirty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товара по рыночной </a:t>
            </a:r>
            <a:r>
              <a:rPr lang="ru-RU" altLang="ru-RU" sz="1600" dirty="0" smtClean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цене;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1600" dirty="0" smtClean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хеджирование рисков;</a:t>
            </a:r>
            <a:endParaRPr lang="ru-RU" altLang="ru-RU" sz="1600" dirty="0">
              <a:solidFill>
                <a:srgbClr val="002060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1600" dirty="0" smtClean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снижение </a:t>
            </a:r>
            <a:r>
              <a:rPr lang="ru-RU" altLang="ru-RU" sz="1600" dirty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инвестиционных </a:t>
            </a:r>
            <a:r>
              <a:rPr lang="ru-RU" altLang="ru-RU" sz="1600" dirty="0" smtClean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рисков;</a:t>
            </a:r>
            <a:endParaRPr lang="ru-RU" altLang="ru-RU" sz="1600" dirty="0">
              <a:solidFill>
                <a:srgbClr val="002060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1600" dirty="0" smtClean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сокращение </a:t>
            </a:r>
            <a:r>
              <a:rPr lang="ru-RU" altLang="ru-RU" sz="1600" dirty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транзакционных </a:t>
            </a:r>
            <a:r>
              <a:rPr lang="ru-RU" altLang="ru-RU" sz="1600" dirty="0" smtClean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издержек;</a:t>
            </a:r>
            <a:endParaRPr lang="ru-RU" altLang="ru-RU" sz="1600" dirty="0">
              <a:solidFill>
                <a:srgbClr val="002060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1600" dirty="0" smtClean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гарантия поставки в срок;</a:t>
            </a:r>
            <a:endParaRPr lang="ru-RU" altLang="ru-RU" sz="1600" dirty="0">
              <a:solidFill>
                <a:srgbClr val="002060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1600" dirty="0" smtClean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повышение </a:t>
            </a:r>
            <a:r>
              <a:rPr lang="ru-RU" altLang="ru-RU" sz="1600" dirty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качества </a:t>
            </a:r>
            <a:r>
              <a:rPr lang="ru-RU" altLang="ru-RU" sz="1600" dirty="0" smtClean="0">
                <a:solidFill>
                  <a:srgbClr val="002060"/>
                </a:solidFill>
                <a:latin typeface="+mn-lt"/>
                <a:ea typeface="ＭＳ Ｐゴシック" charset="-128"/>
                <a:cs typeface="ＭＳ Ｐゴシック" charset="-128"/>
              </a:rPr>
              <a:t>логистики.</a:t>
            </a:r>
            <a:endParaRPr lang="ru-RU" altLang="ru-RU" sz="1600" dirty="0">
              <a:solidFill>
                <a:srgbClr val="002060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045" y="710876"/>
            <a:ext cx="3606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8">
              <a:spcBef>
                <a:spcPct val="20000"/>
              </a:spcBef>
            </a:pPr>
            <a:r>
              <a:rPr lang="ru-RU" sz="1800" b="1" kern="0" dirty="0" smtClean="0">
                <a:solidFill>
                  <a:srgbClr val="008080"/>
                </a:solidFill>
                <a:latin typeface="+mj-lt"/>
                <a:ea typeface="ＭＳ Ｐゴシック" charset="-128"/>
              </a:rPr>
              <a:t>Распространение биржевых торгов на иные товары:</a:t>
            </a:r>
            <a:endParaRPr lang="ru-RU" sz="1800" b="1" kern="0" dirty="0">
              <a:solidFill>
                <a:srgbClr val="008080"/>
              </a:solidFill>
              <a:latin typeface="+mj-lt"/>
              <a:ea typeface="ＭＳ Ｐゴシック" charset="-128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3684667" y="710876"/>
            <a:ext cx="542" cy="4224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7" b="19539"/>
          <a:stretch/>
        </p:blipFill>
        <p:spPr bwMode="auto">
          <a:xfrm>
            <a:off x="1156406" y="1635646"/>
            <a:ext cx="567166" cy="43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729" y="2806362"/>
            <a:ext cx="80010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129" y="2173993"/>
            <a:ext cx="504056" cy="5040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/>
          <a:srcRect t="8066" b="11446"/>
          <a:stretch/>
        </p:blipFill>
        <p:spPr>
          <a:xfrm>
            <a:off x="1771151" y="1351532"/>
            <a:ext cx="931253" cy="39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38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B33A0-2D83-4904-8E04-062BF1EF93B9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14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264" y="733026"/>
            <a:ext cx="6674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>
              <a:spcBef>
                <a:spcPts val="900"/>
              </a:spcBef>
              <a:spcAft>
                <a:spcPts val="450"/>
              </a:spcAft>
              <a:buSzPct val="100000"/>
              <a:defRPr/>
            </a:pPr>
            <a:r>
              <a:rPr lang="ru-RU" sz="1800" b="1" dirty="0">
                <a:solidFill>
                  <a:srgbClr val="002060"/>
                </a:solidFill>
                <a:latin typeface="+mn-lt"/>
              </a:rPr>
              <a:t>Создана </a:t>
            </a:r>
            <a:r>
              <a:rPr lang="ru-RU" sz="1800" b="1" dirty="0" smtClean="0">
                <a:solidFill>
                  <a:srgbClr val="002060"/>
                </a:solidFill>
                <a:latin typeface="+mn-lt"/>
              </a:rPr>
              <a:t>современная </a:t>
            </a:r>
            <a:r>
              <a:rPr lang="ru-RU" sz="1800" b="1" dirty="0">
                <a:solidFill>
                  <a:srgbClr val="002060"/>
                </a:solidFill>
                <a:latin typeface="+mn-lt"/>
              </a:rPr>
              <a:t>система борьбы с </a:t>
            </a:r>
            <a:r>
              <a:rPr lang="ru-RU" sz="1800" b="1" dirty="0" smtClean="0">
                <a:solidFill>
                  <a:srgbClr val="002060"/>
                </a:solidFill>
                <a:latin typeface="+mn-lt"/>
              </a:rPr>
              <a:t>картелями.</a:t>
            </a:r>
            <a:endParaRPr lang="ru-RU" sz="1800" b="1" dirty="0">
              <a:solidFill>
                <a:srgbClr val="002060"/>
              </a:solidFill>
              <a:latin typeface="+mn-lt"/>
              <a:cs typeface="Mangal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7264" y="1100134"/>
            <a:ext cx="66041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buSzPct val="100000"/>
              <a:defRPr/>
            </a:pPr>
            <a:r>
              <a:rPr lang="ru-RU" sz="1500" b="1" dirty="0" smtClean="0">
                <a:solidFill>
                  <a:srgbClr val="008080"/>
                </a:solidFill>
                <a:latin typeface="+mn-lt"/>
                <a:cs typeface="Mangal" pitchFamily="18" charset="0"/>
              </a:rPr>
              <a:t>Распоряжением </a:t>
            </a:r>
            <a:r>
              <a:rPr lang="ru-RU" sz="1500" b="1" dirty="0">
                <a:solidFill>
                  <a:srgbClr val="008080"/>
                </a:solidFill>
                <a:latin typeface="+mn-lt"/>
                <a:cs typeface="Mangal" pitchFamily="18" charset="0"/>
              </a:rPr>
              <a:t>Правительства </a:t>
            </a:r>
            <a:r>
              <a:rPr lang="ru-RU" sz="1500" b="1" dirty="0" smtClean="0">
                <a:solidFill>
                  <a:srgbClr val="008080"/>
                </a:solidFill>
                <a:latin typeface="+mn-lt"/>
                <a:cs typeface="Mangal" pitchFamily="18" charset="0"/>
              </a:rPr>
              <a:t>Российской Федерации                             от 17 июня 2019 г. № 1314-р утверждена межведомственная программа мер по выявлению и пресечению картелей и иных ограничивающих конкуренцию соглашений на 2019 - 2023 годы.</a:t>
            </a:r>
            <a:endParaRPr lang="ru-RU" sz="1500" dirty="0">
              <a:solidFill>
                <a:srgbClr val="008080"/>
              </a:solidFill>
              <a:latin typeface="+mn-lt"/>
              <a:cs typeface="Mangal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16375" y="2177352"/>
            <a:ext cx="6624993" cy="2557303"/>
          </a:xfrm>
          <a:prstGeom prst="rect">
            <a:avLst/>
          </a:prstGeom>
        </p:spPr>
        <p:txBody>
          <a:bodyPr/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+mn-lt"/>
              </a:defRPr>
            </a:lvl9pPr>
          </a:lstStyle>
          <a:p>
            <a:pPr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1400" kern="0" dirty="0" smtClean="0">
                <a:solidFill>
                  <a:srgbClr val="002060"/>
                </a:solidFill>
              </a:rPr>
              <a:t>Доказаны, в том числе подтверждены судебными актами, дела </a:t>
            </a:r>
            <a:r>
              <a:rPr lang="ru-RU" sz="1400" kern="0" dirty="0">
                <a:solidFill>
                  <a:srgbClr val="002060"/>
                </a:solidFill>
              </a:rPr>
              <a:t>о сговорах на торгах </a:t>
            </a:r>
            <a:r>
              <a:rPr lang="ru-RU" sz="1400" b="1" kern="0" dirty="0" smtClean="0">
                <a:solidFill>
                  <a:srgbClr val="002060"/>
                </a:solidFill>
              </a:rPr>
              <a:t>(картелях) </a:t>
            </a:r>
            <a:r>
              <a:rPr lang="ru-RU" sz="1400" kern="0" dirty="0" smtClean="0">
                <a:solidFill>
                  <a:srgbClr val="002060"/>
                </a:solidFill>
              </a:rPr>
              <a:t>с </a:t>
            </a:r>
            <a:r>
              <a:rPr lang="ru-RU" sz="1400" kern="0" dirty="0">
                <a:solidFill>
                  <a:srgbClr val="002060"/>
                </a:solidFill>
              </a:rPr>
              <a:t>использованием </a:t>
            </a:r>
            <a:r>
              <a:rPr lang="ru-RU" sz="1400" b="1" kern="0" dirty="0" smtClean="0">
                <a:solidFill>
                  <a:srgbClr val="008080"/>
                </a:solidFill>
              </a:rPr>
              <a:t>различных компьютерных программ.</a:t>
            </a:r>
            <a:endParaRPr lang="ru-RU" sz="1400" kern="0" dirty="0" smtClean="0">
              <a:solidFill>
                <a:srgbClr val="002060"/>
              </a:solidFill>
            </a:endParaRPr>
          </a:p>
          <a:p>
            <a:pPr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1400" kern="0" dirty="0">
                <a:solidFill>
                  <a:srgbClr val="002060"/>
                </a:solidFill>
              </a:rPr>
              <a:t>П</a:t>
            </a:r>
            <a:r>
              <a:rPr lang="ru-RU" sz="1400" kern="0" dirty="0" smtClean="0">
                <a:solidFill>
                  <a:srgbClr val="002060"/>
                </a:solidFill>
              </a:rPr>
              <a:t>роект</a:t>
            </a:r>
            <a:r>
              <a:rPr lang="ru-RU" sz="1400" kern="0" dirty="0" smtClean="0"/>
              <a:t> </a:t>
            </a:r>
            <a:r>
              <a:rPr lang="ru-RU" sz="1400" b="1" kern="0" dirty="0" smtClean="0">
                <a:solidFill>
                  <a:srgbClr val="008080"/>
                </a:solidFill>
              </a:rPr>
              <a:t>«Большой </a:t>
            </a:r>
            <a:r>
              <a:rPr lang="ru-RU" sz="1400" b="1" kern="0" dirty="0">
                <a:solidFill>
                  <a:srgbClr val="008080"/>
                </a:solidFill>
              </a:rPr>
              <a:t>цифровой кот</a:t>
            </a:r>
            <a:r>
              <a:rPr lang="ru-RU" sz="1400" b="1" kern="0" dirty="0" smtClean="0">
                <a:solidFill>
                  <a:srgbClr val="008080"/>
                </a:solidFill>
              </a:rPr>
              <a:t>» </a:t>
            </a:r>
            <a:r>
              <a:rPr lang="ru-RU" sz="1400" kern="0" dirty="0" smtClean="0">
                <a:solidFill>
                  <a:srgbClr val="002060"/>
                </a:solidFill>
              </a:rPr>
              <a:t>(</a:t>
            </a:r>
            <a:r>
              <a:rPr lang="ru-RU" sz="1400" dirty="0" smtClean="0">
                <a:solidFill>
                  <a:srgbClr val="002060"/>
                </a:solidFill>
              </a:rPr>
              <a:t>автоматизация </a:t>
            </a:r>
            <a:r>
              <a:rPr lang="ru-RU" sz="1400" dirty="0">
                <a:solidFill>
                  <a:srgbClr val="002060"/>
                </a:solidFill>
              </a:rPr>
              <a:t>процесса выявления картелей и других антиконкурентных соглашений при осуществлении закупок для обеспечения государственных и муниципальных </a:t>
            </a:r>
            <a:r>
              <a:rPr lang="ru-RU" sz="1400" dirty="0" smtClean="0">
                <a:solidFill>
                  <a:srgbClr val="002060"/>
                </a:solidFill>
              </a:rPr>
              <a:t>нужд).</a:t>
            </a:r>
            <a:endParaRPr lang="ru-RU" sz="1400" dirty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ru-RU" sz="1400" b="1" kern="0" dirty="0">
              <a:solidFill>
                <a:srgbClr val="00206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85800" y="77075"/>
            <a:ext cx="6172200" cy="35169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rgbClr val="333399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75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257175" algn="ctr" rtl="0" fontAlgn="base">
              <a:spcBef>
                <a:spcPct val="0"/>
              </a:spcBef>
              <a:spcAft>
                <a:spcPct val="0"/>
              </a:spcAft>
              <a:defRPr sz="2475">
                <a:solidFill>
                  <a:srgbClr val="333399"/>
                </a:solidFill>
                <a:latin typeface="Arial" pitchFamily="34" charset="0"/>
              </a:defRPr>
            </a:lvl6pPr>
            <a:lvl7pPr marL="514350" algn="ctr" rtl="0" fontAlgn="base">
              <a:spcBef>
                <a:spcPct val="0"/>
              </a:spcBef>
              <a:spcAft>
                <a:spcPct val="0"/>
              </a:spcAft>
              <a:defRPr sz="2475">
                <a:solidFill>
                  <a:srgbClr val="333399"/>
                </a:solidFill>
                <a:latin typeface="Arial" pitchFamily="34" charset="0"/>
              </a:defRPr>
            </a:lvl7pPr>
            <a:lvl8pPr marL="771525" algn="ctr" rtl="0" fontAlgn="base">
              <a:spcBef>
                <a:spcPct val="0"/>
              </a:spcBef>
              <a:spcAft>
                <a:spcPct val="0"/>
              </a:spcAft>
              <a:defRPr sz="2475">
                <a:solidFill>
                  <a:srgbClr val="333399"/>
                </a:solidFill>
                <a:latin typeface="Arial" pitchFamily="34" charset="0"/>
              </a:defRPr>
            </a:lvl8pPr>
            <a:lvl9pPr marL="1028700" algn="ctr" rtl="0" fontAlgn="base">
              <a:spcBef>
                <a:spcPct val="0"/>
              </a:spcBef>
              <a:spcAft>
                <a:spcPct val="0"/>
              </a:spcAft>
              <a:defRPr sz="2475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/>
            <a:r>
              <a:rPr lang="ru-RU" sz="2000" b="1" kern="0" dirty="0" smtClean="0">
                <a:solidFill>
                  <a:schemeClr val="bg1"/>
                </a:solidFill>
              </a:rPr>
              <a:t>Борьба с картелями</a:t>
            </a:r>
            <a:endParaRPr lang="ru-RU" sz="2000" b="1" kern="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819" y="3723878"/>
            <a:ext cx="660410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1500" b="1" kern="0" dirty="0" smtClean="0">
                <a:solidFill>
                  <a:srgbClr val="C00000"/>
                </a:solidFill>
                <a:latin typeface="+mn-lt"/>
              </a:rPr>
              <a:t>По материалам ФАС России </a:t>
            </a:r>
            <a:r>
              <a:rPr lang="ru-RU" sz="1500" b="1" kern="0" dirty="0">
                <a:solidFill>
                  <a:srgbClr val="C00000"/>
                </a:solidFill>
                <a:latin typeface="+mn-lt"/>
              </a:rPr>
              <a:t>в</a:t>
            </a:r>
            <a:r>
              <a:rPr lang="ru-RU" sz="1500" b="1" kern="0" dirty="0" smtClean="0">
                <a:solidFill>
                  <a:srgbClr val="C00000"/>
                </a:solidFill>
                <a:latin typeface="+mn-lt"/>
              </a:rPr>
              <a:t>озбуждено 34 уголовных дела, из них 15 дел по статье 178 Уголовного кодекса Российской Федерации, остальные случаи - различные коррупционные и  должностные преступления, связанные со сговорами с заказчиками на торгах.</a:t>
            </a:r>
            <a:endParaRPr lang="ru-RU" sz="1500" b="1" kern="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4023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FB14A9C1-8A11-4BFC-8ED0-96F76F7E819B}" type="slidenum">
              <a:rPr lang="ru-RU" altLang="ru-RU" sz="120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15</a:t>
            </a:fld>
            <a:endParaRPr lang="ru-RU" altLang="ru-RU" sz="1200">
              <a:solidFill>
                <a:srgbClr val="FFFFFF"/>
              </a:solidFill>
            </a:endParaRPr>
          </a:p>
        </p:txBody>
      </p:sp>
      <p:sp>
        <p:nvSpPr>
          <p:cNvPr id="19462" name="Заголовок 1"/>
          <p:cNvSpPr>
            <a:spLocks noGrp="1"/>
          </p:cNvSpPr>
          <p:nvPr>
            <p:ph type="title"/>
          </p:nvPr>
        </p:nvSpPr>
        <p:spPr>
          <a:xfrm>
            <a:off x="405335" y="124209"/>
            <a:ext cx="6480050" cy="476250"/>
          </a:xfrm>
        </p:spPr>
        <p:txBody>
          <a:bodyPr/>
          <a:lstStyle/>
          <a:p>
            <a:pPr algn="r"/>
            <a:r>
              <a:rPr lang="ru-RU" altLang="ru-RU" sz="2000" b="1" dirty="0">
                <a:solidFill>
                  <a:schemeClr val="bg1"/>
                </a:solidFill>
                <a:cs typeface="Arial" panose="020B0604020202020204" pitchFamily="34" charset="0"/>
              </a:rPr>
              <a:t>Инновационные подходы при анализе сделок</a:t>
            </a:r>
            <a:br>
              <a:rPr lang="ru-RU" altLang="ru-RU" sz="20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ru-RU" altLang="ru-RU" sz="2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5"/>
          <p:cNvSpPr>
            <a:spLocks noChangeArrowheads="1"/>
          </p:cNvSpPr>
          <p:nvPr/>
        </p:nvSpPr>
        <p:spPr bwMode="auto">
          <a:xfrm>
            <a:off x="141776" y="1386080"/>
            <a:ext cx="5949280" cy="2903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350"/>
              </a:spcBef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изменения, принятые «четвертым антимонопольным пакетом», позволили требовать передачи технологий российским производителям в качестве компенсации за ограничение конкуренции, к которой приводит глобальная сделка;</a:t>
            </a:r>
          </a:p>
          <a:p>
            <a:pPr>
              <a:spcBef>
                <a:spcPts val="350"/>
              </a:spcBef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апробирован институт трансфер-агента, предусматривающий передачу </a:t>
            </a:r>
            <a:r>
              <a:rPr lang="ru-RU" sz="1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доступных и применимых в российских условиях современных </a:t>
            </a:r>
            <a:r>
              <a:rPr lang="ru-RU" sz="1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технологий;</a:t>
            </a:r>
            <a:endParaRPr lang="ru-RU" sz="1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spcBef>
                <a:spcPts val="350"/>
              </a:spcBef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обеспечен недискриминационный </a:t>
            </a:r>
            <a:r>
              <a:rPr lang="ru-RU" sz="1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доступ к платформенным пакетным решениям, данным и </a:t>
            </a:r>
            <a:r>
              <a:rPr lang="ru-RU" sz="1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знаниям.</a:t>
            </a:r>
          </a:p>
        </p:txBody>
      </p:sp>
      <p:pic>
        <p:nvPicPr>
          <p:cNvPr id="11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328" y="3360411"/>
            <a:ext cx="865105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546" y="4224948"/>
            <a:ext cx="1922671" cy="62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2"/>
          <p:cNvSpPr>
            <a:spLocks noChangeArrowheads="1"/>
          </p:cNvSpPr>
          <p:nvPr/>
        </p:nvSpPr>
        <p:spPr bwMode="auto">
          <a:xfrm>
            <a:off x="92481" y="670104"/>
            <a:ext cx="66247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008080"/>
                </a:solidFill>
                <a:cs typeface="Times New Roman" panose="02020603050405020304" pitchFamily="18" charset="0"/>
              </a:rPr>
              <a:t>Новая практика согласования сделок глобальной экономической концентрации</a:t>
            </a:r>
            <a:r>
              <a:rPr lang="ru-RU" altLang="ru-RU" sz="1800" dirty="0" smtClean="0">
                <a:solidFill>
                  <a:srgbClr val="008080"/>
                </a:solidFill>
                <a:cs typeface="Times New Roman" panose="02020603050405020304" pitchFamily="18" charset="0"/>
              </a:rPr>
              <a:t>:</a:t>
            </a:r>
            <a:endParaRPr lang="ru-RU" altLang="ru-RU" sz="1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84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688" y="23128"/>
            <a:ext cx="6172200" cy="421555"/>
          </a:xfrm>
        </p:spPr>
        <p:txBody>
          <a:bodyPr/>
          <a:lstStyle/>
          <a:p>
            <a:pPr algn="r"/>
            <a:r>
              <a:rPr lang="ru-RU" sz="1800" b="1" dirty="0" smtClean="0">
                <a:solidFill>
                  <a:schemeClr val="bg1"/>
                </a:solidFill>
              </a:rPr>
              <a:t>Международное сотрудничество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189" y="1995685"/>
            <a:ext cx="6604248" cy="2939455"/>
          </a:xfrm>
        </p:spPr>
        <p:txBody>
          <a:bodyPr/>
          <a:lstStyle/>
          <a:p>
            <a:pPr marL="0" indent="0">
              <a:buNone/>
            </a:pPr>
            <a:r>
              <a:rPr lang="ru-RU" sz="1400" dirty="0">
                <a:solidFill>
                  <a:srgbClr val="FF0000"/>
                </a:solidFill>
              </a:rPr>
              <a:t>(</a:t>
            </a:r>
            <a:r>
              <a:rPr lang="ru-RU" sz="1400" dirty="0" smtClean="0">
                <a:solidFill>
                  <a:srgbClr val="FF0000"/>
                </a:solidFill>
              </a:rPr>
              <a:t>БРИКС – </a:t>
            </a:r>
            <a:r>
              <a:rPr lang="ru-RU" sz="1400" b="1" dirty="0" smtClean="0">
                <a:solidFill>
                  <a:srgbClr val="FF0000"/>
                </a:solidFill>
              </a:rPr>
              <a:t>48%</a:t>
            </a:r>
            <a:r>
              <a:rPr lang="ru-RU" sz="1400" dirty="0" smtClean="0">
                <a:solidFill>
                  <a:srgbClr val="FF0000"/>
                </a:solidFill>
              </a:rPr>
              <a:t> от мирового объема потребления товаров, работ, услуг. Совокупный ВВП стран БРИКС – </a:t>
            </a:r>
            <a:r>
              <a:rPr lang="ru-RU" sz="1400" b="1" baseline="30000" dirty="0" smtClean="0">
                <a:solidFill>
                  <a:srgbClr val="FF0000"/>
                </a:solidFill>
              </a:rPr>
              <a:t>1</a:t>
            </a:r>
            <a:r>
              <a:rPr lang="ru-RU" sz="1400" b="1" dirty="0" smtClean="0">
                <a:solidFill>
                  <a:srgbClr val="FF0000"/>
                </a:solidFill>
              </a:rPr>
              <a:t>/</a:t>
            </a:r>
            <a:r>
              <a:rPr lang="ru-RU" sz="1400" b="1" baseline="-25000" dirty="0" smtClean="0">
                <a:solidFill>
                  <a:srgbClr val="FF0000"/>
                </a:solidFill>
              </a:rPr>
              <a:t>3</a:t>
            </a:r>
            <a:r>
              <a:rPr lang="ru-RU" sz="1400" dirty="0" smtClean="0">
                <a:solidFill>
                  <a:srgbClr val="FF0000"/>
                </a:solidFill>
              </a:rPr>
              <a:t> от мирового).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1600" b="1" dirty="0" smtClean="0">
                <a:solidFill>
                  <a:srgbClr val="008080"/>
                </a:solidFill>
              </a:rPr>
              <a:t>Конференция ООН по торговле и развитию (ЮНКТАД).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По инициативе ФАС России: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</a:rPr>
              <a:t>разработан и одобрен </a:t>
            </a:r>
            <a:r>
              <a:rPr lang="ru-RU" sz="1400" dirty="0">
                <a:solidFill>
                  <a:srgbClr val="002060"/>
                </a:solidFill>
              </a:rPr>
              <a:t>текст Руководящих принципов и процедур международного сотрудничества в соответствии с Секцией F Комплекса по конкуренции ООН, включая Инструментарий по международному сотрудничеству конкурентных ведомств по противодействию трансграничным нарушениям правил </a:t>
            </a:r>
            <a:r>
              <a:rPr lang="ru-RU" sz="1400" dirty="0" smtClean="0">
                <a:solidFill>
                  <a:srgbClr val="002060"/>
                </a:solidFill>
              </a:rPr>
              <a:t>конкуренции;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</a:rPr>
              <a:t>в </a:t>
            </a:r>
            <a:r>
              <a:rPr lang="ru-RU" sz="1400" dirty="0">
                <a:solidFill>
                  <a:srgbClr val="002060"/>
                </a:solidFill>
              </a:rPr>
              <a:t>повестку заседания </a:t>
            </a:r>
            <a:r>
              <a:rPr lang="ru-RU" sz="1400" dirty="0" smtClean="0">
                <a:solidFill>
                  <a:srgbClr val="002060"/>
                </a:solidFill>
              </a:rPr>
              <a:t>Конференции ООН по конкуренции в 2020 году внесен вопрос </a:t>
            </a:r>
            <a:r>
              <a:rPr lang="ru-RU" sz="1400" dirty="0">
                <a:solidFill>
                  <a:srgbClr val="002060"/>
                </a:solidFill>
              </a:rPr>
              <a:t>о борьбе с транснациональными </a:t>
            </a:r>
            <a:r>
              <a:rPr lang="ru-RU" sz="1400" dirty="0" smtClean="0">
                <a:solidFill>
                  <a:srgbClr val="002060"/>
                </a:solidFill>
              </a:rPr>
              <a:t>картелями. </a:t>
            </a:r>
          </a:p>
          <a:p>
            <a:pPr marL="0" indent="0" algn="just">
              <a:buNone/>
            </a:pP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63ACF-489A-4BAD-B362-0ACED2251F57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16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266" y="627534"/>
            <a:ext cx="6498094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sz="1600" b="1" dirty="0" smtClean="0">
                <a:solidFill>
                  <a:srgbClr val="008080"/>
                </a:solidFill>
                <a:latin typeface="+mn-lt"/>
              </a:rPr>
              <a:t>Координация </a:t>
            </a:r>
            <a:r>
              <a:rPr lang="ru-RU" sz="1600" b="1" dirty="0">
                <a:solidFill>
                  <a:srgbClr val="008080"/>
                </a:solidFill>
                <a:latin typeface="+mn-lt"/>
              </a:rPr>
              <a:t>усилий в формате </a:t>
            </a:r>
            <a:r>
              <a:rPr lang="ru-RU" sz="1600" b="1" dirty="0" smtClean="0">
                <a:solidFill>
                  <a:srgbClr val="008080"/>
                </a:solidFill>
                <a:latin typeface="+mn-lt"/>
              </a:rPr>
              <a:t>БРИКС.</a:t>
            </a:r>
            <a:endParaRPr lang="ru-RU" sz="1600" b="1" dirty="0">
              <a:solidFill>
                <a:srgbClr val="008080"/>
              </a:solidFill>
              <a:latin typeface="+mn-lt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+mn-lt"/>
              </a:rPr>
              <a:t>Совместный ответ на вызовы </a:t>
            </a:r>
            <a:r>
              <a:rPr lang="ru-RU" dirty="0" err="1">
                <a:solidFill>
                  <a:srgbClr val="002060"/>
                </a:solidFill>
                <a:latin typeface="+mn-lt"/>
              </a:rPr>
              <a:t>цифровизации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 и глобализации: 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i="1" dirty="0">
                <a:solidFill>
                  <a:srgbClr val="002060"/>
                </a:solidFill>
                <a:latin typeface="+mn-lt"/>
              </a:rPr>
              <a:t>анализ сделок глобальной экономической </a:t>
            </a:r>
            <a:r>
              <a:rPr lang="ru-RU" i="1" dirty="0" smtClean="0">
                <a:solidFill>
                  <a:srgbClr val="002060"/>
                </a:solidFill>
                <a:latin typeface="+mn-lt"/>
              </a:rPr>
              <a:t>концентрации;</a:t>
            </a:r>
            <a:endParaRPr lang="ru-RU" i="1" dirty="0">
              <a:solidFill>
                <a:srgbClr val="002060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i="1" dirty="0">
                <a:solidFill>
                  <a:srgbClr val="002060"/>
                </a:solidFill>
                <a:latin typeface="+mn-lt"/>
              </a:rPr>
              <a:t>борьба с транснациональными </a:t>
            </a:r>
            <a:r>
              <a:rPr lang="ru-RU" i="1" dirty="0" smtClean="0">
                <a:solidFill>
                  <a:srgbClr val="002060"/>
                </a:solidFill>
                <a:latin typeface="+mn-lt"/>
              </a:rPr>
              <a:t>картелями. </a:t>
            </a:r>
            <a:endParaRPr lang="ru-RU" i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2245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121" y="915566"/>
            <a:ext cx="6388224" cy="194421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</a:rPr>
              <a:t>Общее количество малых и средних предприятий снизилось на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b="1" dirty="0">
                <a:solidFill>
                  <a:srgbClr val="002060"/>
                </a:solidFill>
              </a:rPr>
              <a:t>3,9</a:t>
            </a:r>
            <a:r>
              <a:rPr lang="ru-RU" sz="1600" b="1" dirty="0" smtClean="0">
                <a:solidFill>
                  <a:srgbClr val="002060"/>
                </a:solidFill>
              </a:rPr>
              <a:t>%.</a:t>
            </a:r>
            <a:endParaRPr lang="ru-RU" sz="16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1200" dirty="0" smtClean="0">
                <a:solidFill>
                  <a:srgbClr val="002060"/>
                </a:solidFill>
              </a:rPr>
              <a:t>При этом количество </a:t>
            </a:r>
            <a:r>
              <a:rPr lang="ru-RU" sz="1200" dirty="0" err="1" smtClean="0">
                <a:solidFill>
                  <a:srgbClr val="002060"/>
                </a:solidFill>
              </a:rPr>
              <a:t>микропредприятий</a:t>
            </a:r>
            <a:r>
              <a:rPr lang="ru-RU" sz="1200" dirty="0" smtClean="0">
                <a:solidFill>
                  <a:srgbClr val="002060"/>
                </a:solidFill>
              </a:rPr>
              <a:t> сократилось на </a:t>
            </a:r>
            <a:r>
              <a:rPr lang="ru-RU" sz="1200" dirty="0">
                <a:solidFill>
                  <a:srgbClr val="002060"/>
                </a:solidFill>
              </a:rPr>
              <a:t>3,5</a:t>
            </a:r>
            <a:r>
              <a:rPr lang="ru-RU" sz="1200" dirty="0" smtClean="0">
                <a:solidFill>
                  <a:srgbClr val="002060"/>
                </a:solidFill>
              </a:rPr>
              <a:t>% от их общего числа, </a:t>
            </a:r>
            <a:r>
              <a:rPr lang="ru-RU" sz="1200" dirty="0">
                <a:solidFill>
                  <a:srgbClr val="002060"/>
                </a:solidFill>
              </a:rPr>
              <a:t>малых </a:t>
            </a:r>
            <a:r>
              <a:rPr lang="ru-RU" sz="1200" dirty="0" smtClean="0">
                <a:solidFill>
                  <a:srgbClr val="002060"/>
                </a:solidFill>
              </a:rPr>
              <a:t>предприятий </a:t>
            </a:r>
            <a:r>
              <a:rPr lang="ru-RU" sz="1200" dirty="0">
                <a:solidFill>
                  <a:srgbClr val="002060"/>
                </a:solidFill>
              </a:rPr>
              <a:t>– на 12,3%, </a:t>
            </a:r>
            <a:r>
              <a:rPr lang="ru-RU" sz="1200" dirty="0" smtClean="0">
                <a:solidFill>
                  <a:srgbClr val="002060"/>
                </a:solidFill>
              </a:rPr>
              <a:t>а средних </a:t>
            </a:r>
            <a:r>
              <a:rPr lang="ru-RU" sz="1200" dirty="0">
                <a:solidFill>
                  <a:srgbClr val="002060"/>
                </a:solidFill>
              </a:rPr>
              <a:t>предприятий – на 14</a:t>
            </a:r>
            <a:r>
              <a:rPr lang="ru-RU" sz="1200" dirty="0" smtClean="0">
                <a:solidFill>
                  <a:srgbClr val="002060"/>
                </a:solidFill>
              </a:rPr>
              <a:t>%.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</a:rPr>
              <a:t>Общее количество </a:t>
            </a:r>
            <a:r>
              <a:rPr lang="ru-RU" sz="1600" b="1" dirty="0">
                <a:solidFill>
                  <a:srgbClr val="002060"/>
                </a:solidFill>
              </a:rPr>
              <a:t>занятых в </a:t>
            </a:r>
            <a:r>
              <a:rPr lang="ru-RU" sz="1600" b="1" dirty="0" smtClean="0">
                <a:solidFill>
                  <a:srgbClr val="002060"/>
                </a:solidFill>
              </a:rPr>
              <a:t>сфере малого и среднего предпринимательства </a:t>
            </a:r>
            <a:r>
              <a:rPr lang="ru-RU" sz="1600" b="1" dirty="0">
                <a:solidFill>
                  <a:srgbClr val="002060"/>
                </a:solidFill>
              </a:rPr>
              <a:t>снизилось на 4,4</a:t>
            </a:r>
            <a:r>
              <a:rPr lang="ru-RU" sz="1600" b="1" dirty="0" smtClean="0">
                <a:solidFill>
                  <a:srgbClr val="002060"/>
                </a:solidFill>
              </a:rPr>
              <a:t>%.</a:t>
            </a:r>
            <a:endParaRPr lang="ru-RU" sz="16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1200" dirty="0" smtClean="0">
                <a:solidFill>
                  <a:srgbClr val="002060"/>
                </a:solidFill>
              </a:rPr>
              <a:t>При этом количество занятых на </a:t>
            </a:r>
            <a:r>
              <a:rPr lang="ru-RU" sz="1200" dirty="0" err="1">
                <a:solidFill>
                  <a:srgbClr val="002060"/>
                </a:solidFill>
              </a:rPr>
              <a:t>микропредприятиях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r>
              <a:rPr lang="ru-RU" sz="1200" dirty="0" smtClean="0">
                <a:solidFill>
                  <a:srgbClr val="002060"/>
                </a:solidFill>
              </a:rPr>
              <a:t>сократилось на </a:t>
            </a:r>
            <a:r>
              <a:rPr lang="ru-RU" sz="1200" dirty="0">
                <a:solidFill>
                  <a:srgbClr val="002060"/>
                </a:solidFill>
              </a:rPr>
              <a:t>1,6</a:t>
            </a:r>
            <a:r>
              <a:rPr lang="ru-RU" sz="1200" dirty="0" smtClean="0">
                <a:solidFill>
                  <a:srgbClr val="002060"/>
                </a:solidFill>
              </a:rPr>
              <a:t>% от общего числа занятых на таких предприятиях, на малых предприятиях </a:t>
            </a:r>
            <a:r>
              <a:rPr lang="ru-RU" sz="1200" dirty="0">
                <a:solidFill>
                  <a:srgbClr val="002060"/>
                </a:solidFill>
              </a:rPr>
              <a:t>– на 7,1%, средних предприятиях – 11,9</a:t>
            </a:r>
            <a:r>
              <a:rPr lang="ru-RU" sz="1200" dirty="0" smtClean="0">
                <a:solidFill>
                  <a:srgbClr val="002060"/>
                </a:solidFill>
              </a:rPr>
              <a:t>%.</a:t>
            </a:r>
            <a:r>
              <a:rPr lang="en-US" sz="1200" dirty="0" smtClean="0">
                <a:solidFill>
                  <a:srgbClr val="002060"/>
                </a:solidFill>
              </a:rPr>
              <a:t>*</a:t>
            </a:r>
            <a:endParaRPr lang="ru-RU" sz="12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63ACF-489A-4BAD-B362-0ACED2251F57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04629" y="0"/>
            <a:ext cx="6634723" cy="476250"/>
          </a:xfrm>
        </p:spPr>
        <p:txBody>
          <a:bodyPr/>
          <a:lstStyle/>
          <a:p>
            <a:pPr algn="r"/>
            <a:r>
              <a:rPr lang="ru-RU" altLang="ru-RU" sz="2400" b="1" dirty="0" smtClean="0">
                <a:solidFill>
                  <a:schemeClr val="bg1"/>
                </a:solidFill>
              </a:rPr>
              <a:t>Малое предпринимательство</a:t>
            </a:r>
            <a:endParaRPr lang="ru-RU" altLang="ru-RU" sz="24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5641" y="3003798"/>
            <a:ext cx="647572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+mn-lt"/>
              </a:rPr>
              <a:t>Общий объем средств, направленных на закупки у субъектов </a:t>
            </a:r>
            <a:r>
              <a:rPr lang="ru-RU" sz="1600" b="1" dirty="0">
                <a:solidFill>
                  <a:srgbClr val="C00000"/>
                </a:solidFill>
                <a:latin typeface="+mn-lt"/>
              </a:rPr>
              <a:t>малого предпринимательства </a:t>
            </a:r>
            <a:r>
              <a:rPr lang="ru-RU" sz="1600" b="1" dirty="0" smtClean="0">
                <a:solidFill>
                  <a:srgbClr val="C00000"/>
                </a:solidFill>
                <a:latin typeface="+mn-lt"/>
              </a:rPr>
              <a:t>в </a:t>
            </a:r>
            <a:r>
              <a:rPr lang="ru-RU" sz="1600" b="1" dirty="0">
                <a:solidFill>
                  <a:srgbClr val="C00000"/>
                </a:solidFill>
                <a:latin typeface="+mn-lt"/>
              </a:rPr>
              <a:t>2018 </a:t>
            </a:r>
            <a:r>
              <a:rPr lang="ru-RU" sz="1600" b="1" dirty="0" smtClean="0">
                <a:solidFill>
                  <a:srgbClr val="C00000"/>
                </a:solidFill>
                <a:latin typeface="+mn-lt"/>
              </a:rPr>
              <a:t>году, составил*</a:t>
            </a:r>
            <a:r>
              <a:rPr lang="en-US" sz="1600" b="1" dirty="0" smtClean="0">
                <a:solidFill>
                  <a:srgbClr val="C00000"/>
                </a:solidFill>
                <a:latin typeface="+mn-lt"/>
              </a:rPr>
              <a:t>*</a:t>
            </a:r>
            <a:r>
              <a:rPr lang="ru-RU" sz="1600" b="1" dirty="0" smtClean="0">
                <a:solidFill>
                  <a:srgbClr val="C00000"/>
                </a:solidFill>
                <a:latin typeface="+mn-lt"/>
              </a:rPr>
              <a:t>:</a:t>
            </a:r>
          </a:p>
          <a:p>
            <a:pPr algn="just">
              <a:spcBef>
                <a:spcPts val="0"/>
              </a:spcBef>
            </a:pPr>
            <a:r>
              <a:rPr lang="ru-RU" sz="1600" b="1" dirty="0" smtClean="0">
                <a:solidFill>
                  <a:srgbClr val="C00000"/>
                </a:solidFill>
                <a:latin typeface="+mn-lt"/>
              </a:rPr>
              <a:t>699,7 млрд. рублей </a:t>
            </a:r>
            <a:r>
              <a:rPr lang="ru-RU" sz="800" b="1" i="1" dirty="0" smtClean="0">
                <a:solidFill>
                  <a:srgbClr val="002060"/>
                </a:solidFill>
                <a:latin typeface="+mn-lt"/>
              </a:rPr>
              <a:t>(в рамках реализации Федерального закона «О контрактной системе в сфере закупок товаров, работ, услуг для обеспечения государственных и муниципальных нужд»);</a:t>
            </a:r>
          </a:p>
          <a:p>
            <a:pPr algn="just">
              <a:spcBef>
                <a:spcPts val="0"/>
              </a:spcBef>
            </a:pPr>
            <a:r>
              <a:rPr lang="ru-RU" sz="1600" b="1" dirty="0" smtClean="0">
                <a:solidFill>
                  <a:srgbClr val="C00000"/>
                </a:solidFill>
                <a:latin typeface="+mn-lt"/>
              </a:rPr>
              <a:t>2 трлн. рублей </a:t>
            </a:r>
            <a:r>
              <a:rPr lang="ru-RU" sz="800" b="1" i="1" dirty="0">
                <a:solidFill>
                  <a:srgbClr val="002060"/>
                </a:solidFill>
                <a:latin typeface="+mn-lt"/>
              </a:rPr>
              <a:t>(в рамках реализации Федерального закона </a:t>
            </a:r>
            <a:r>
              <a:rPr lang="ru-RU" sz="800" b="1" i="1" dirty="0" smtClean="0">
                <a:solidFill>
                  <a:srgbClr val="002060"/>
                </a:solidFill>
                <a:latin typeface="+mn-lt"/>
              </a:rPr>
              <a:t>«О закупках </a:t>
            </a:r>
            <a:r>
              <a:rPr lang="ru-RU" sz="800" b="1" i="1" dirty="0">
                <a:solidFill>
                  <a:srgbClr val="002060"/>
                </a:solidFill>
                <a:latin typeface="+mn-lt"/>
              </a:rPr>
              <a:t>товаров, работ, услуг </a:t>
            </a:r>
            <a:r>
              <a:rPr lang="ru-RU" sz="800" b="1" i="1" dirty="0" smtClean="0">
                <a:solidFill>
                  <a:srgbClr val="002060"/>
                </a:solidFill>
                <a:latin typeface="+mn-lt"/>
              </a:rPr>
              <a:t>отдельными видами юридических лиц»).</a:t>
            </a:r>
            <a:endParaRPr lang="en-US" sz="1200" b="1" i="1" dirty="0" smtClean="0">
              <a:solidFill>
                <a:srgbClr val="002060"/>
              </a:solidFill>
              <a:latin typeface="+mn-lt"/>
            </a:endParaRPr>
          </a:p>
          <a:p>
            <a:pPr algn="r">
              <a:spcBef>
                <a:spcPts val="600"/>
              </a:spcBef>
            </a:pPr>
            <a:r>
              <a:rPr lang="en-US" sz="1200" b="1" i="1" dirty="0" smtClean="0">
                <a:solidFill>
                  <a:srgbClr val="002060"/>
                </a:solidFill>
                <a:latin typeface="+mn-lt"/>
              </a:rPr>
              <a:t>*</a:t>
            </a:r>
            <a:r>
              <a:rPr lang="en-US" sz="1200" b="1" i="1" dirty="0">
                <a:solidFill>
                  <a:srgbClr val="002060"/>
                </a:solidFill>
                <a:latin typeface="+mn-lt"/>
              </a:rPr>
              <a:t>https://rmsp.nalog.ru/</a:t>
            </a:r>
            <a:endParaRPr lang="ru-RU" sz="1200" b="1" i="1" dirty="0" smtClean="0">
              <a:solidFill>
                <a:srgbClr val="002060"/>
              </a:solidFill>
              <a:latin typeface="+mn-lt"/>
            </a:endParaRPr>
          </a:p>
          <a:p>
            <a:pPr algn="r">
              <a:spcBef>
                <a:spcPts val="0"/>
              </a:spcBef>
            </a:pPr>
            <a:r>
              <a:rPr lang="en-US" sz="1200" b="1" i="1" dirty="0" smtClean="0">
                <a:solidFill>
                  <a:srgbClr val="002060"/>
                </a:solidFill>
                <a:latin typeface="+mn-lt"/>
              </a:rPr>
              <a:t>** </a:t>
            </a:r>
            <a:r>
              <a:rPr lang="ru-RU" sz="1200" b="1" i="1" dirty="0" smtClean="0">
                <a:solidFill>
                  <a:srgbClr val="002060"/>
                </a:solidFill>
                <a:latin typeface="+mn-lt"/>
              </a:rPr>
              <a:t>По отчетам Минфина России за 2018 год </a:t>
            </a:r>
            <a:endParaRPr lang="ru-RU" sz="1200" b="1" i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1956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423F74ED-D6D6-4BA3-A3F7-06D4C15F3D28}" type="slidenum">
              <a:rPr lang="ru-RU" altLang="ru-RU" sz="120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18</a:t>
            </a:fld>
            <a:endParaRPr lang="ru-RU" altLang="ru-RU" sz="120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790" y="1062474"/>
            <a:ext cx="67190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8080"/>
                </a:solidFill>
                <a:latin typeface="+mn-lt"/>
                <a:cs typeface="Arial" panose="020B0604020202020204" pitchFamily="34" charset="0"/>
              </a:rPr>
              <a:t>В 2018 году возбуждено 768 </a:t>
            </a:r>
            <a:r>
              <a:rPr lang="ru-RU" b="1" dirty="0">
                <a:solidFill>
                  <a:srgbClr val="008080"/>
                </a:solidFill>
                <a:latin typeface="+mn-lt"/>
                <a:cs typeface="Arial" panose="020B0604020202020204" pitchFamily="34" charset="0"/>
              </a:rPr>
              <a:t>дел </a:t>
            </a:r>
            <a:r>
              <a:rPr lang="ru-RU" b="1" dirty="0" smtClean="0">
                <a:solidFill>
                  <a:srgbClr val="008080"/>
                </a:solidFill>
                <a:latin typeface="+mn-lt"/>
                <a:cs typeface="Arial" panose="020B0604020202020204" pitchFamily="34" charset="0"/>
              </a:rPr>
              <a:t>по факту заключения </a:t>
            </a:r>
            <a:r>
              <a:rPr lang="ru-RU" b="1" dirty="0" err="1" smtClean="0">
                <a:solidFill>
                  <a:srgbClr val="008080"/>
                </a:solidFill>
                <a:latin typeface="+mn-lt"/>
                <a:cs typeface="Arial" panose="020B0604020202020204" pitchFamily="34" charset="0"/>
              </a:rPr>
              <a:t>антиконкурентных</a:t>
            </a:r>
            <a:r>
              <a:rPr lang="ru-RU" b="1" dirty="0" smtClean="0">
                <a:solidFill>
                  <a:srgbClr val="008080"/>
                </a:solidFill>
                <a:latin typeface="+mn-lt"/>
                <a:cs typeface="Arial" panose="020B0604020202020204" pitchFamily="34" charset="0"/>
              </a:rPr>
              <a:t> соглашений, </a:t>
            </a:r>
            <a:r>
              <a:rPr lang="ru-RU" b="1" dirty="0">
                <a:solidFill>
                  <a:srgbClr val="008080"/>
                </a:solidFill>
                <a:latin typeface="+mn-lt"/>
                <a:cs typeface="Arial" panose="020B0604020202020204" pitchFamily="34" charset="0"/>
              </a:rPr>
              <a:t>из них 384 дела </a:t>
            </a:r>
            <a:r>
              <a:rPr lang="ru-RU" b="1" dirty="0" smtClean="0">
                <a:solidFill>
                  <a:srgbClr val="008080"/>
                </a:solidFill>
                <a:latin typeface="+mn-lt"/>
                <a:cs typeface="Arial" panose="020B0604020202020204" pitchFamily="34" charset="0"/>
              </a:rPr>
              <a:t>по картелям (снижение на </a:t>
            </a:r>
            <a:r>
              <a:rPr lang="ru-RU" b="1" dirty="0">
                <a:solidFill>
                  <a:srgbClr val="008080"/>
                </a:solidFill>
                <a:latin typeface="+mn-lt"/>
                <a:cs typeface="Arial" panose="020B0604020202020204" pitchFamily="34" charset="0"/>
              </a:rPr>
              <a:t>9</a:t>
            </a:r>
            <a:r>
              <a:rPr lang="ru-RU" b="1" dirty="0" smtClean="0">
                <a:solidFill>
                  <a:srgbClr val="008080"/>
                </a:solidFill>
                <a:latin typeface="+mn-lt"/>
                <a:cs typeface="Arial" panose="020B0604020202020204" pitchFamily="34" charset="0"/>
              </a:rPr>
              <a:t>%).</a:t>
            </a:r>
            <a:endParaRPr lang="ru-RU" b="1" dirty="0">
              <a:solidFill>
                <a:srgbClr val="00808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292" y="685177"/>
            <a:ext cx="66270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C00000"/>
                </a:solidFill>
                <a:latin typeface="+mj-lt"/>
              </a:rPr>
              <a:t>Более </a:t>
            </a:r>
            <a:r>
              <a:rPr lang="ru-RU" sz="1800" b="1" dirty="0" smtClean="0">
                <a:solidFill>
                  <a:srgbClr val="C00000"/>
                </a:solidFill>
                <a:latin typeface="+mj-lt"/>
              </a:rPr>
              <a:t>85% </a:t>
            </a:r>
            <a:r>
              <a:rPr lang="ru-RU" sz="1800" b="1" dirty="0">
                <a:solidFill>
                  <a:srgbClr val="C00000"/>
                </a:solidFill>
                <a:latin typeface="+mj-lt"/>
              </a:rPr>
              <a:t>дел по картелям – сговоры на </a:t>
            </a:r>
            <a:r>
              <a:rPr lang="ru-RU" sz="1800" b="1" dirty="0" smtClean="0">
                <a:solidFill>
                  <a:srgbClr val="C00000"/>
                </a:solidFill>
                <a:latin typeface="+mj-lt"/>
              </a:rPr>
              <a:t>торгах.</a:t>
            </a:r>
            <a:endParaRPr lang="ru-RU" sz="1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532" y="1665130"/>
            <a:ext cx="6715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buSzPct val="100000"/>
              <a:defRPr/>
            </a:pPr>
            <a:r>
              <a:rPr lang="ru-RU" sz="1600" b="1" dirty="0">
                <a:solidFill>
                  <a:srgbClr val="C00000"/>
                </a:solidFill>
                <a:latin typeface="+mn-lt"/>
                <a:cs typeface="Mangal" pitchFamily="18" charset="0"/>
              </a:rPr>
              <a:t>Самые </a:t>
            </a:r>
            <a:r>
              <a:rPr lang="ru-RU" sz="1600" b="1" dirty="0" err="1" smtClean="0">
                <a:solidFill>
                  <a:srgbClr val="C00000"/>
                </a:solidFill>
                <a:latin typeface="+mn-lt"/>
                <a:cs typeface="Mangal" pitchFamily="18" charset="0"/>
              </a:rPr>
              <a:t>картелизированные</a:t>
            </a:r>
            <a:r>
              <a:rPr lang="ru-RU" sz="1600" b="1" dirty="0" smtClean="0">
                <a:solidFill>
                  <a:srgbClr val="C00000"/>
                </a:solidFill>
                <a:latin typeface="+mn-lt"/>
                <a:cs typeface="Mangal" pitchFamily="18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+mn-lt"/>
                <a:cs typeface="Mangal" pitchFamily="18" charset="0"/>
              </a:rPr>
              <a:t>рынки</a:t>
            </a:r>
            <a:r>
              <a:rPr lang="ru-RU" sz="1600" dirty="0">
                <a:solidFill>
                  <a:srgbClr val="C00000"/>
                </a:solidFill>
                <a:latin typeface="+mn-lt"/>
                <a:cs typeface="Mangal" pitchFamily="18" charset="0"/>
              </a:rPr>
              <a:t>: </a:t>
            </a:r>
            <a:r>
              <a:rPr lang="ru-RU" sz="1600" b="1" dirty="0" smtClean="0">
                <a:solidFill>
                  <a:srgbClr val="C00000"/>
                </a:solidFill>
                <a:latin typeface="+mn-lt"/>
                <a:cs typeface="Mangal" pitchFamily="18" charset="0"/>
              </a:rPr>
              <a:t>стройка (прежде всего дорожное строительство), </a:t>
            </a:r>
            <a:r>
              <a:rPr lang="ru-RU" sz="1600" b="1" dirty="0">
                <a:solidFill>
                  <a:srgbClr val="C00000"/>
                </a:solidFill>
                <a:latin typeface="+mn-lt"/>
                <a:cs typeface="Mangal" pitchFamily="18" charset="0"/>
              </a:rPr>
              <a:t>рынки лекарств и медицинских изделий, продуктов </a:t>
            </a:r>
            <a:r>
              <a:rPr lang="ru-RU" sz="1600" b="1" dirty="0" smtClean="0">
                <a:solidFill>
                  <a:srgbClr val="C00000"/>
                </a:solidFill>
                <a:latin typeface="+mn-lt"/>
                <a:cs typeface="Mangal" pitchFamily="18" charset="0"/>
              </a:rPr>
              <a:t>питания.</a:t>
            </a:r>
            <a:endParaRPr lang="ru-RU" sz="1600" b="1" dirty="0">
              <a:solidFill>
                <a:srgbClr val="C00000"/>
              </a:solidFill>
              <a:latin typeface="+mn-lt"/>
              <a:cs typeface="Mangal" pitchFamily="18" charset="0"/>
            </a:endParaRPr>
          </a:p>
        </p:txBody>
      </p:sp>
      <p:sp>
        <p:nvSpPr>
          <p:cNvPr id="10" name="Text Box 3077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539596" y="0"/>
            <a:ext cx="6318404" cy="54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ts val="35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400" b="1" kern="0" dirty="0" err="1" smtClean="0">
                <a:solidFill>
                  <a:srgbClr val="FFFFFF"/>
                </a:solidFill>
                <a:latin typeface="+mj-lt"/>
                <a:ea typeface="ＭＳ Ｐゴシック" pitchFamily="34" charset="-128"/>
                <a:cs typeface="ＭＳ Ｐゴシック" charset="-128"/>
              </a:rPr>
              <a:t>Картелизация</a:t>
            </a:r>
            <a:r>
              <a:rPr lang="ru-RU" altLang="ru-RU" sz="2400" b="1" kern="0" dirty="0" smtClean="0">
                <a:solidFill>
                  <a:srgbClr val="FFFFFF"/>
                </a:solidFill>
                <a:latin typeface="+mj-lt"/>
                <a:ea typeface="ＭＳ Ｐゴシック" pitchFamily="34" charset="-128"/>
                <a:cs typeface="ＭＳ Ｐゴシック" charset="-128"/>
              </a:rPr>
              <a:t> экономики</a:t>
            </a:r>
            <a:endParaRPr lang="ru-RU" altLang="ru-RU" sz="2400" b="1" kern="0" dirty="0">
              <a:solidFill>
                <a:srgbClr val="FFFFFF"/>
              </a:solidFill>
              <a:latin typeface="+mj-lt"/>
              <a:ea typeface="ＭＳ Ｐゴシック" pitchFamily="34" charset="-128"/>
              <a:cs typeface="ＭＳ Ｐゴシック" charset="-128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956714690"/>
              </p:ext>
            </p:extLst>
          </p:nvPr>
        </p:nvGraphicFramePr>
        <p:xfrm>
          <a:off x="102993" y="2419731"/>
          <a:ext cx="6621162" cy="2515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983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8800" y="51470"/>
            <a:ext cx="5112568" cy="418909"/>
          </a:xfrm>
        </p:spPr>
        <p:txBody>
          <a:bodyPr/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</a:rPr>
              <a:t>Проблемы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63ACF-489A-4BAD-B362-0ACED2251F57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116632" y="771550"/>
            <a:ext cx="6552728" cy="43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3399"/>
                </a:solidFill>
                <a:latin typeface="+mn-lt"/>
                <a:ea typeface="ＭＳ Ｐゴシック" pitchFamily="34" charset="-128"/>
                <a:cs typeface="MS PGothic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333399"/>
                </a:solidFill>
                <a:latin typeface="+mn-lt"/>
                <a:ea typeface="ＭＳ Ｐゴシック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3399"/>
                </a:solidFill>
                <a:latin typeface="+mn-lt"/>
                <a:ea typeface="ＭＳ Ｐゴシック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3399"/>
                </a:solidFill>
                <a:latin typeface="+mn-lt"/>
                <a:ea typeface="ＭＳ Ｐゴシック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  <a:ea typeface="ＭＳ Ｐゴシック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9pPr>
          </a:lstStyle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750" b="1" kern="0" dirty="0" smtClean="0">
                <a:solidFill>
                  <a:srgbClr val="C00000"/>
                </a:solidFill>
              </a:rPr>
              <a:t>Большинство законопроектов, подготовленных               ФАС России во исполнение Национального плана </a:t>
            </a:r>
            <a:r>
              <a:rPr lang="ru-RU" sz="1750" b="1" kern="0" dirty="0">
                <a:solidFill>
                  <a:srgbClr val="C00000"/>
                </a:solidFill>
              </a:rPr>
              <a:t>развития </a:t>
            </a:r>
            <a:r>
              <a:rPr lang="ru-RU" sz="1750" b="1" kern="0" dirty="0" smtClean="0">
                <a:solidFill>
                  <a:srgbClr val="C00000"/>
                </a:solidFill>
              </a:rPr>
              <a:t>конкуренции, не принято.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sz="1750" b="1" kern="0" dirty="0">
                <a:solidFill>
                  <a:srgbClr val="C00000"/>
                </a:solidFill>
              </a:rPr>
              <a:t>Отсутствие прозрачного законодательного регулирования </a:t>
            </a:r>
            <a:r>
              <a:rPr lang="ru-RU" sz="1750" b="1" kern="0" dirty="0" smtClean="0">
                <a:solidFill>
                  <a:srgbClr val="C00000"/>
                </a:solidFill>
              </a:rPr>
              <a:t>тарифов.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sz="1750" b="1" kern="0" dirty="0" err="1" smtClean="0">
                <a:solidFill>
                  <a:srgbClr val="C00000"/>
                </a:solidFill>
              </a:rPr>
              <a:t>Картелизация</a:t>
            </a:r>
            <a:r>
              <a:rPr lang="ru-RU" sz="1750" b="1" kern="0" dirty="0" smtClean="0">
                <a:solidFill>
                  <a:srgbClr val="C00000"/>
                </a:solidFill>
              </a:rPr>
              <a:t> экономики.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sz="1750" b="1" kern="0" dirty="0" smtClean="0">
                <a:solidFill>
                  <a:srgbClr val="C00000"/>
                </a:solidFill>
              </a:rPr>
              <a:t>Низкие темпы приватизации.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sz="1750" b="1" kern="0" dirty="0" smtClean="0">
                <a:solidFill>
                  <a:srgbClr val="C00000"/>
                </a:solidFill>
              </a:rPr>
              <a:t>Нарушения на торгах носят массовый характер, в том числе при реализации Национальных проектов.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sz="1750" b="1" kern="0" dirty="0" smtClean="0">
                <a:solidFill>
                  <a:srgbClr val="C00000"/>
                </a:solidFill>
              </a:rPr>
              <a:t>Отсутствие правил недискриминационного доступа в газовой отрасли.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sz="1750" b="1" kern="0" dirty="0" smtClean="0">
                <a:solidFill>
                  <a:srgbClr val="C00000"/>
                </a:solidFill>
              </a:rPr>
              <a:t>Устаревшие правила недискриминационного </a:t>
            </a:r>
            <a:r>
              <a:rPr lang="ru-RU" sz="1750" b="1" kern="0" dirty="0">
                <a:solidFill>
                  <a:srgbClr val="C00000"/>
                </a:solidFill>
              </a:rPr>
              <a:t>доступа </a:t>
            </a:r>
            <a:r>
              <a:rPr lang="ru-RU" sz="1750" b="1" kern="0" dirty="0" smtClean="0">
                <a:solidFill>
                  <a:srgbClr val="C00000"/>
                </a:solidFill>
              </a:rPr>
              <a:t>к инфраструктуре </a:t>
            </a:r>
            <a:r>
              <a:rPr lang="ru-RU" sz="1750" b="1" kern="0" smtClean="0">
                <a:solidFill>
                  <a:srgbClr val="C00000"/>
                </a:solidFill>
              </a:rPr>
              <a:t>железнодорожного транспорта.</a:t>
            </a:r>
            <a:endParaRPr lang="ru-RU" sz="1750" b="1" kern="0" dirty="0" smtClean="0">
              <a:solidFill>
                <a:srgbClr val="C00000"/>
              </a:solidFill>
            </a:endParaRP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endParaRPr lang="ru-RU" sz="1600" b="1" kern="0" dirty="0" smtClean="0">
              <a:solidFill>
                <a:srgbClr val="C00000"/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ru-RU" sz="1600" b="1" kern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364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924050"/>
            <a:ext cx="6780610" cy="3011091"/>
          </a:xfrm>
        </p:spPr>
        <p:txBody>
          <a:bodyPr/>
          <a:lstStyle/>
          <a:p>
            <a:pPr marL="257096" indent="-257096" algn="just">
              <a:buFont typeface="Wingdings" panose="05000000000000000000" pitchFamily="2" charset="2"/>
              <a:buChar char="ü"/>
              <a:defRPr/>
            </a:pPr>
            <a:r>
              <a:rPr lang="ru-RU" sz="1700" dirty="0">
                <a:solidFill>
                  <a:srgbClr val="002060"/>
                </a:solidFill>
              </a:rPr>
              <a:t>Утвержден </a:t>
            </a:r>
            <a:r>
              <a:rPr lang="ru-RU" sz="1700" b="1" dirty="0">
                <a:solidFill>
                  <a:srgbClr val="002060"/>
                </a:solidFill>
              </a:rPr>
              <a:t>Национальный план </a:t>
            </a:r>
            <a:r>
              <a:rPr lang="ru-RU" sz="1700" dirty="0">
                <a:solidFill>
                  <a:srgbClr val="002060"/>
                </a:solidFill>
              </a:rPr>
              <a:t>развития конкуренции в </a:t>
            </a:r>
            <a:r>
              <a:rPr lang="ru-RU" sz="1700" dirty="0" smtClean="0">
                <a:solidFill>
                  <a:srgbClr val="002060"/>
                </a:solidFill>
              </a:rPr>
              <a:t>Российской Федерации </a:t>
            </a:r>
            <a:r>
              <a:rPr lang="ru-RU" sz="1700" dirty="0">
                <a:solidFill>
                  <a:srgbClr val="002060"/>
                </a:solidFill>
              </a:rPr>
              <a:t>на </a:t>
            </a:r>
            <a:r>
              <a:rPr lang="ru-RU" sz="1700" dirty="0" smtClean="0">
                <a:solidFill>
                  <a:srgbClr val="002060"/>
                </a:solidFill>
              </a:rPr>
              <a:t>2018 - 2020 годы.</a:t>
            </a:r>
            <a:endParaRPr lang="ru-RU" sz="1700" dirty="0">
              <a:solidFill>
                <a:srgbClr val="002060"/>
              </a:solidFill>
            </a:endParaRPr>
          </a:p>
          <a:p>
            <a:pPr marL="257096" indent="-257096" algn="just">
              <a:buFont typeface="Wingdings" panose="05000000000000000000" pitchFamily="2" charset="2"/>
              <a:buChar char="ü"/>
              <a:defRPr/>
            </a:pPr>
            <a:r>
              <a:rPr lang="ru-RU" sz="1700" dirty="0">
                <a:solidFill>
                  <a:srgbClr val="002060"/>
                </a:solidFill>
              </a:rPr>
              <a:t>Правительством </a:t>
            </a:r>
            <a:r>
              <a:rPr lang="ru-RU" sz="1700" dirty="0" smtClean="0">
                <a:solidFill>
                  <a:srgbClr val="002060"/>
                </a:solidFill>
              </a:rPr>
              <a:t>Российской Федерации приняты          </a:t>
            </a:r>
            <a:r>
              <a:rPr lang="ru-RU" sz="1700" b="1" dirty="0" smtClean="0">
                <a:solidFill>
                  <a:srgbClr val="002060"/>
                </a:solidFill>
              </a:rPr>
              <a:t>«дорожные карты» по развитию </a:t>
            </a:r>
            <a:r>
              <a:rPr lang="ru-RU" sz="1700" b="1" dirty="0">
                <a:solidFill>
                  <a:srgbClr val="002060"/>
                </a:solidFill>
              </a:rPr>
              <a:t>конкуренции в различных отраслях экономики</a:t>
            </a:r>
            <a:r>
              <a:rPr lang="ru-RU" sz="1700" dirty="0">
                <a:solidFill>
                  <a:srgbClr val="002060"/>
                </a:solidFill>
              </a:rPr>
              <a:t>.</a:t>
            </a:r>
          </a:p>
          <a:p>
            <a:pPr marL="257096" indent="-257096" algn="just">
              <a:buFont typeface="Wingdings" panose="05000000000000000000" pitchFamily="2" charset="2"/>
              <a:buChar char="ü"/>
              <a:defRPr/>
            </a:pPr>
            <a:r>
              <a:rPr lang="ru-RU" sz="1700" dirty="0">
                <a:solidFill>
                  <a:srgbClr val="002060"/>
                </a:solidFill>
              </a:rPr>
              <a:t>Состоялся </a:t>
            </a:r>
            <a:r>
              <a:rPr lang="ru-RU" sz="1700" b="1" dirty="0" smtClean="0">
                <a:solidFill>
                  <a:srgbClr val="002060"/>
                </a:solidFill>
              </a:rPr>
              <a:t>Государственный совет Российской Федерации </a:t>
            </a:r>
            <a:r>
              <a:rPr lang="ru-RU" sz="1700" b="1" dirty="0">
                <a:solidFill>
                  <a:srgbClr val="002060"/>
                </a:solidFill>
              </a:rPr>
              <a:t>по вопросам развития конкуренции</a:t>
            </a:r>
            <a:r>
              <a:rPr lang="ru-RU" sz="1700" dirty="0">
                <a:solidFill>
                  <a:srgbClr val="002060"/>
                </a:solidFill>
              </a:rPr>
              <a:t>, по итогам которого главам </a:t>
            </a:r>
            <a:r>
              <a:rPr lang="ru-RU" sz="1700" dirty="0" smtClean="0">
                <a:solidFill>
                  <a:srgbClr val="002060"/>
                </a:solidFill>
              </a:rPr>
              <a:t>субъектов Российской Федерации </a:t>
            </a:r>
            <a:r>
              <a:rPr lang="ru-RU" sz="1700" dirty="0">
                <a:solidFill>
                  <a:srgbClr val="002060"/>
                </a:solidFill>
              </a:rPr>
              <a:t>даны конкретные поручения.</a:t>
            </a:r>
          </a:p>
          <a:p>
            <a:pPr marL="257096" indent="-257096" algn="just">
              <a:defRPr/>
            </a:pPr>
            <a:endParaRPr lang="ru-RU" sz="2000" dirty="0"/>
          </a:p>
        </p:txBody>
      </p:sp>
      <p:sp>
        <p:nvSpPr>
          <p:cNvPr id="55299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4BB2D0A-4BA2-4A19-869F-2CD521152E08}" type="slidenum">
              <a:rPr lang="ru-RU" altLang="ru-RU" sz="1200">
                <a:solidFill>
                  <a:srgbClr val="FFFFFF"/>
                </a:solidFill>
              </a:rPr>
              <a:pPr/>
              <a:t>2</a:t>
            </a:fld>
            <a:endParaRPr lang="ru-RU" altLang="ru-RU" sz="1200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28800" y="816769"/>
            <a:ext cx="5151810" cy="1077194"/>
          </a:xfrm>
          <a:prstGeom prst="rect">
            <a:avLst/>
          </a:prstGeom>
        </p:spPr>
        <p:txBody>
          <a:bodyPr wrap="square" lIns="91416" tIns="45708" rIns="91416" bIns="45708">
            <a:spAutoFit/>
          </a:bodyPr>
          <a:lstStyle/>
          <a:p>
            <a:pPr indent="358766" algn="just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1600" kern="0" dirty="0">
                <a:solidFill>
                  <a:srgbClr val="008080"/>
                </a:solidFill>
                <a:latin typeface="Arial"/>
                <a:ea typeface="ＭＳ Ｐゴシック" charset="-128"/>
              </a:rPr>
              <a:t>Указ Президента </a:t>
            </a:r>
            <a:r>
              <a:rPr lang="ru-RU" sz="1600" kern="0" dirty="0" smtClean="0">
                <a:solidFill>
                  <a:srgbClr val="008080"/>
                </a:solidFill>
                <a:latin typeface="Arial"/>
                <a:ea typeface="ＭＳ Ｐゴシック" charset="-128"/>
              </a:rPr>
              <a:t>Российской Федерации                     от 21 декабря 2017 г. № 618 </a:t>
            </a:r>
            <a:r>
              <a:rPr lang="ru-RU" altLang="ru-RU" sz="1600" kern="0" dirty="0">
                <a:solidFill>
                  <a:srgbClr val="008080"/>
                </a:solidFill>
                <a:latin typeface="Arial"/>
                <a:ea typeface="ＭＳ Ｐゴシック" charset="-128"/>
              </a:rPr>
              <a:t>«Об основных направлениях государственной политики по развитию конкуренции</a:t>
            </a:r>
            <a:r>
              <a:rPr lang="ru-RU" altLang="ru-RU" sz="1600" kern="0" dirty="0" smtClean="0">
                <a:solidFill>
                  <a:srgbClr val="008080"/>
                </a:solidFill>
                <a:latin typeface="Arial"/>
                <a:ea typeface="ＭＳ Ｐゴシック" charset="-128"/>
              </a:rPr>
              <a:t>».</a:t>
            </a:r>
            <a:endParaRPr lang="ru-RU" altLang="ru-RU" sz="1600" kern="0" dirty="0">
              <a:solidFill>
                <a:srgbClr val="008080"/>
              </a:solidFill>
              <a:latin typeface="Arial"/>
              <a:ea typeface="ＭＳ Ｐゴシック" charset="-128"/>
            </a:endParaRPr>
          </a:p>
        </p:txBody>
      </p:sp>
      <p:pic>
        <p:nvPicPr>
          <p:cNvPr id="55301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6293"/>
            <a:ext cx="1728788" cy="129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2" name="Заголовок 1"/>
          <p:cNvSpPr>
            <a:spLocks noGrp="1"/>
          </p:cNvSpPr>
          <p:nvPr>
            <p:ph type="title"/>
          </p:nvPr>
        </p:nvSpPr>
        <p:spPr>
          <a:xfrm>
            <a:off x="282977" y="-10716"/>
            <a:ext cx="6575024" cy="476251"/>
          </a:xfrm>
        </p:spPr>
        <p:txBody>
          <a:bodyPr/>
          <a:lstStyle/>
          <a:p>
            <a:pPr algn="r"/>
            <a:r>
              <a:rPr lang="ru-RU" altLang="ru-RU" sz="1800" b="1" dirty="0" smtClean="0">
                <a:solidFill>
                  <a:schemeClr val="bg1"/>
                </a:solidFill>
              </a:rPr>
              <a:t>Государственная политика по развитию конкуренции</a:t>
            </a:r>
            <a:endParaRPr lang="ru-RU" altLang="ru-RU" sz="1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976" y="4371950"/>
            <a:ext cx="6602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800" b="1" kern="0" dirty="0" smtClean="0">
                <a:solidFill>
                  <a:srgbClr val="008080"/>
                </a:solidFill>
                <a:latin typeface="+mn-lt"/>
              </a:rPr>
              <a:t>Создана правовая основа для </a:t>
            </a:r>
            <a:r>
              <a:rPr lang="ru-RU" altLang="ru-RU" sz="1800" b="1" kern="0" dirty="0">
                <a:solidFill>
                  <a:srgbClr val="008080"/>
                </a:solidFill>
                <a:latin typeface="+mn-lt"/>
              </a:rPr>
              <a:t>развития </a:t>
            </a:r>
            <a:r>
              <a:rPr lang="ru-RU" altLang="ru-RU" sz="1800" b="1" kern="0" dirty="0" smtClean="0">
                <a:solidFill>
                  <a:srgbClr val="008080"/>
                </a:solidFill>
                <a:latin typeface="+mn-lt"/>
              </a:rPr>
              <a:t>конкуренции.</a:t>
            </a:r>
            <a:endParaRPr lang="ru-RU" sz="1800" dirty="0">
              <a:solidFill>
                <a:srgbClr val="00808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053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8800" y="51470"/>
            <a:ext cx="5112568" cy="418909"/>
          </a:xfrm>
        </p:spPr>
        <p:txBody>
          <a:bodyPr/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</a:rPr>
              <a:t>Проблемы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63ACF-489A-4BAD-B362-0ACED2251F57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0" y="627534"/>
            <a:ext cx="6624736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3399"/>
                </a:solidFill>
                <a:latin typeface="+mn-lt"/>
                <a:ea typeface="ＭＳ Ｐゴシック" pitchFamily="34" charset="-128"/>
                <a:cs typeface="MS PGothic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333399"/>
                </a:solidFill>
                <a:latin typeface="+mn-lt"/>
                <a:ea typeface="ＭＳ Ｐゴシック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3399"/>
                </a:solidFill>
                <a:latin typeface="+mn-lt"/>
                <a:ea typeface="ＭＳ Ｐゴシック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3399"/>
                </a:solidFill>
                <a:latin typeface="+mn-lt"/>
                <a:ea typeface="ＭＳ Ｐゴシック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  <a:ea typeface="ＭＳ Ｐゴシック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9pPr>
          </a:lstStyle>
          <a:p>
            <a:pPr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sz="1600" b="1" kern="0" dirty="0" smtClean="0">
                <a:solidFill>
                  <a:srgbClr val="C00000"/>
                </a:solidFill>
              </a:rPr>
              <a:t>Медленное развертывание электронных систем сопоставления цен (фармацевтика, строительство, тарифы, государственный заказ).</a:t>
            </a:r>
            <a:endParaRPr lang="ru-RU" sz="1600" b="1" kern="0" dirty="0">
              <a:solidFill>
                <a:srgbClr val="C00000"/>
              </a:solidFill>
            </a:endParaRP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sz="1600" b="1" kern="0" dirty="0" smtClean="0">
                <a:solidFill>
                  <a:srgbClr val="C00000"/>
                </a:solidFill>
              </a:rPr>
              <a:t>Огосударствление финансового сектора.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sz="1600" b="1" kern="0" dirty="0" smtClean="0">
                <a:solidFill>
                  <a:srgbClr val="C00000"/>
                </a:solidFill>
              </a:rPr>
              <a:t>Неконкурентное предоставление природных ресурсов хозяйствующим субъектам.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sz="1600" b="1" kern="0" dirty="0" smtClean="0">
                <a:solidFill>
                  <a:srgbClr val="C00000"/>
                </a:solidFill>
              </a:rPr>
              <a:t>Отсутствие единых процедур по продаже государственного имущества (скрытые и (или) неконкурентные продажи).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sz="1600" b="1" kern="0" dirty="0" smtClean="0">
                <a:solidFill>
                  <a:srgbClr val="C00000"/>
                </a:solidFill>
              </a:rPr>
              <a:t>Непрозрачность утверждения и исполнения инвестиционных программ субъектов естественных монополий и процедур закупок по Федеральному закону «</a:t>
            </a:r>
            <a:r>
              <a:rPr lang="ru-RU" sz="1600" b="1" dirty="0" smtClean="0">
                <a:solidFill>
                  <a:srgbClr val="C00000"/>
                </a:solidFill>
              </a:rPr>
              <a:t>О </a:t>
            </a:r>
            <a:r>
              <a:rPr lang="ru-RU" sz="1600" b="1" dirty="0">
                <a:solidFill>
                  <a:srgbClr val="C00000"/>
                </a:solidFill>
              </a:rPr>
              <a:t>закупках товаров, работ, услуг отдельными видами юридических лиц</a:t>
            </a:r>
            <a:r>
              <a:rPr lang="ru-RU" sz="1600" b="1" dirty="0" smtClean="0">
                <a:solidFill>
                  <a:srgbClr val="C00000"/>
                </a:solidFill>
              </a:rPr>
              <a:t>».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sz="1600" b="1" kern="0" dirty="0" smtClean="0">
                <a:solidFill>
                  <a:srgbClr val="C00000"/>
                </a:solidFill>
              </a:rPr>
              <a:t>Отсутствие прозрачного законодательного регулирования тарифов.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endParaRPr lang="ru-RU" sz="1600" b="1" kern="0" dirty="0" smtClean="0">
              <a:solidFill>
                <a:srgbClr val="C00000"/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ru-RU" sz="1600" b="1" kern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3242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5249466" y="4955381"/>
            <a:ext cx="16002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2C2505-2E14-4945-BB80-30518302736B}" type="slidenum">
              <a:rPr lang="ru-RU" altLang="ru-RU" sz="120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ru-RU" altLang="ru-RU" sz="1200">
              <a:solidFill>
                <a:srgbClr val="FFFFFF"/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116632" y="771550"/>
            <a:ext cx="6624737" cy="4166637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450"/>
              </a:spcAft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ОСНОВНЫЕ ЗАДАЧИ:</a:t>
            </a:r>
            <a:endParaRPr lang="ru-RU" sz="2800" b="1" dirty="0">
              <a:solidFill>
                <a:srgbClr val="C00000"/>
              </a:solidFill>
            </a:endParaRPr>
          </a:p>
          <a:p>
            <a:pPr algn="just">
              <a:spcBef>
                <a:spcPts val="0"/>
              </a:spcBef>
              <a:spcAft>
                <a:spcPts val="450"/>
              </a:spcAft>
              <a:buFont typeface="Wingdings" panose="05000000000000000000" pitchFamily="2" charset="2"/>
              <a:buChar char="ü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Исполнить в установленные сроки Указ Президента </a:t>
            </a:r>
            <a:r>
              <a:rPr lang="ru-RU" b="1" dirty="0">
                <a:solidFill>
                  <a:srgbClr val="002060"/>
                </a:solidFill>
              </a:rPr>
              <a:t>Российской </a:t>
            </a:r>
            <a:r>
              <a:rPr lang="ru-RU" b="1" dirty="0" smtClean="0">
                <a:solidFill>
                  <a:srgbClr val="002060"/>
                </a:solidFill>
              </a:rPr>
              <a:t>Федерации от </a:t>
            </a:r>
            <a:r>
              <a:rPr lang="ru-RU" b="1" dirty="0">
                <a:solidFill>
                  <a:srgbClr val="002060"/>
                </a:solidFill>
              </a:rPr>
              <a:t>21 декабря 2017 г</a:t>
            </a:r>
            <a:r>
              <a:rPr lang="ru-RU" b="1" dirty="0" smtClean="0">
                <a:solidFill>
                  <a:srgbClr val="002060"/>
                </a:solidFill>
              </a:rPr>
              <a:t>. № </a:t>
            </a:r>
            <a:r>
              <a:rPr lang="ru-RU" b="1" dirty="0">
                <a:solidFill>
                  <a:srgbClr val="002060"/>
                </a:solidFill>
              </a:rPr>
              <a:t>618 </a:t>
            </a:r>
            <a:r>
              <a:rPr lang="ru-RU" altLang="ru-RU" b="1" dirty="0">
                <a:solidFill>
                  <a:srgbClr val="002060"/>
                </a:solidFill>
              </a:rPr>
              <a:t>«Об </a:t>
            </a:r>
            <a:r>
              <a:rPr lang="ru-RU" altLang="ru-RU" b="1" dirty="0" smtClean="0">
                <a:solidFill>
                  <a:srgbClr val="002060"/>
                </a:solidFill>
              </a:rPr>
              <a:t>основных направлениях государственной </a:t>
            </a:r>
            <a:r>
              <a:rPr lang="ru-RU" altLang="ru-RU" b="1" dirty="0">
                <a:solidFill>
                  <a:srgbClr val="002060"/>
                </a:solidFill>
              </a:rPr>
              <a:t>политики по развитию конкуренции</a:t>
            </a:r>
            <a:r>
              <a:rPr lang="ru-RU" altLang="ru-RU" b="1" dirty="0" smtClean="0">
                <a:solidFill>
                  <a:srgbClr val="002060"/>
                </a:solidFill>
              </a:rPr>
              <a:t>» </a:t>
            </a:r>
            <a:r>
              <a:rPr lang="ru-RU" b="1" dirty="0" smtClean="0">
                <a:solidFill>
                  <a:srgbClr val="002060"/>
                </a:solidFill>
              </a:rPr>
              <a:t>и «дорожные карты» по развитию конкуренции.</a:t>
            </a:r>
            <a:endParaRPr lang="ru-RU" b="1" dirty="0">
              <a:solidFill>
                <a:srgbClr val="002060"/>
              </a:solidFill>
            </a:endParaRPr>
          </a:p>
          <a:p>
            <a:pPr algn="just">
              <a:spcBef>
                <a:spcPts val="1200"/>
              </a:spcBef>
              <a:spcAft>
                <a:spcPts val="450"/>
              </a:spcAft>
              <a:buFont typeface="Wingdings" panose="05000000000000000000" pitchFamily="2" charset="2"/>
              <a:buChar char="ü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Подготовить и принять новый Национальный план на 2021 - 2025 годы, который обеспечит развитие конкуренции в стране на федеральном, региональном и муниципальном уровнях.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188913" y="-42863"/>
            <a:ext cx="6597650" cy="63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ＭＳ Ｐゴシック" pitchFamily="34" charset="-128"/>
                <a:cs typeface="MS PGothic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>
              <a:defRPr/>
            </a:pPr>
            <a:r>
              <a:rPr lang="ru-RU" sz="2400" b="1" kern="0" dirty="0" smtClean="0">
                <a:solidFill>
                  <a:schemeClr val="bg1"/>
                </a:solidFill>
              </a:rPr>
              <a:t>Стратегия развития конкуренции</a:t>
            </a:r>
            <a:endParaRPr lang="ru-RU" sz="2400" b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6453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5249466" y="4955381"/>
            <a:ext cx="16002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2C2505-2E14-4945-BB80-30518302736B}" type="slidenum">
              <a:rPr lang="ru-RU" altLang="ru-RU" sz="120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200">
              <a:solidFill>
                <a:srgbClr val="FFFFFF"/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17416" y="715061"/>
            <a:ext cx="6768575" cy="2077910"/>
          </a:xfrm>
        </p:spPr>
        <p:txBody>
          <a:bodyPr/>
          <a:lstStyle/>
          <a:p>
            <a:pPr algn="just">
              <a:spcBef>
                <a:spcPts val="400"/>
              </a:spcBef>
              <a:spcAft>
                <a:spcPts val="45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solidFill>
                  <a:srgbClr val="002060"/>
                </a:solidFill>
              </a:rPr>
              <a:t>П</a:t>
            </a:r>
            <a:r>
              <a:rPr lang="ru-RU" sz="1400" dirty="0" smtClean="0">
                <a:solidFill>
                  <a:srgbClr val="002060"/>
                </a:solidFill>
              </a:rPr>
              <a:t>ринять </a:t>
            </a:r>
            <a:r>
              <a:rPr lang="ru-RU" sz="1400" dirty="0">
                <a:solidFill>
                  <a:srgbClr val="002060"/>
                </a:solidFill>
              </a:rPr>
              <a:t>исчерпывающие меры для своевременного </a:t>
            </a:r>
            <a:r>
              <a:rPr lang="ru-RU" sz="1400" dirty="0" smtClean="0">
                <a:solidFill>
                  <a:srgbClr val="002060"/>
                </a:solidFill>
              </a:rPr>
              <a:t>исполнения </a:t>
            </a:r>
            <a:r>
              <a:rPr lang="ru-RU" sz="1400" dirty="0">
                <a:solidFill>
                  <a:srgbClr val="002060"/>
                </a:solidFill>
              </a:rPr>
              <a:t>мероприятий Национального плана развития </a:t>
            </a:r>
            <a:r>
              <a:rPr lang="ru-RU" sz="1400" dirty="0" smtClean="0">
                <a:solidFill>
                  <a:srgbClr val="002060"/>
                </a:solidFill>
              </a:rPr>
              <a:t>конкуренции и «дорожных карт».</a:t>
            </a:r>
          </a:p>
          <a:p>
            <a:pPr algn="just">
              <a:spcBef>
                <a:spcPts val="400"/>
              </a:spcBef>
              <a:spcAft>
                <a:spcPts val="45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solidFill>
                  <a:srgbClr val="002060"/>
                </a:solidFill>
              </a:rPr>
              <a:t>О</a:t>
            </a:r>
            <a:r>
              <a:rPr lang="ru-RU" sz="1400" dirty="0" smtClean="0">
                <a:solidFill>
                  <a:srgbClr val="002060"/>
                </a:solidFill>
              </a:rPr>
              <a:t>беспечить приоритет развития конкуренции при исполнении национальных проектов.</a:t>
            </a:r>
          </a:p>
          <a:p>
            <a:pPr algn="just">
              <a:spcBef>
                <a:spcPts val="400"/>
              </a:spcBef>
              <a:spcAft>
                <a:spcPts val="45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dirty="0" smtClean="0">
                <a:solidFill>
                  <a:srgbClr val="002060"/>
                </a:solidFill>
              </a:rPr>
              <a:t>Планирование и реализация национальных проектов должны обеспечивать возникновение и развитие конкуренции на товарных рынках.</a:t>
            </a:r>
          </a:p>
          <a:p>
            <a:pPr algn="just">
              <a:spcBef>
                <a:spcPts val="1200"/>
              </a:spcBef>
              <a:spcAft>
                <a:spcPts val="450"/>
              </a:spcAft>
              <a:buFont typeface="Wingdings" panose="05000000000000000000" pitchFamily="2" charset="2"/>
              <a:buChar char="ü"/>
              <a:defRPr/>
            </a:pPr>
            <a:endParaRPr lang="ru-RU" sz="1600" dirty="0" smtClean="0"/>
          </a:p>
          <a:p>
            <a:pPr marL="0" indent="0" algn="just">
              <a:spcBef>
                <a:spcPts val="0"/>
              </a:spcBef>
              <a:spcAft>
                <a:spcPts val="450"/>
              </a:spcAft>
              <a:buNone/>
              <a:defRPr/>
            </a:pPr>
            <a:endParaRPr lang="ru-RU" sz="1600" dirty="0" smtClean="0"/>
          </a:p>
          <a:p>
            <a:pPr marL="342900" indent="-342900" algn="just">
              <a:spcBef>
                <a:spcPts val="0"/>
              </a:spcBef>
              <a:spcAft>
                <a:spcPts val="450"/>
              </a:spcAft>
              <a:buFont typeface="+mj-lt"/>
              <a:buAutoNum type="arabicPeriod"/>
              <a:defRPr/>
            </a:pPr>
            <a:endParaRPr lang="ru-RU" dirty="0" smtClean="0"/>
          </a:p>
          <a:p>
            <a:pPr marL="342900" indent="-342900" algn="just">
              <a:spcBef>
                <a:spcPts val="0"/>
              </a:spcBef>
              <a:spcAft>
                <a:spcPts val="450"/>
              </a:spcAft>
              <a:buFont typeface="+mj-lt"/>
              <a:buAutoNum type="arabicPeriod"/>
              <a:defRPr/>
            </a:pP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88640" y="-42530"/>
            <a:ext cx="6597352" cy="635000"/>
          </a:xfrm>
        </p:spPr>
        <p:txBody>
          <a:bodyPr/>
          <a:lstStyle/>
          <a:p>
            <a:pPr algn="r"/>
            <a:r>
              <a:rPr lang="ru-RU" altLang="ru-RU" sz="2400" b="1" dirty="0" smtClean="0">
                <a:solidFill>
                  <a:schemeClr val="bg1"/>
                </a:solidFill>
              </a:rPr>
              <a:t>Задачи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6672" y="3886220"/>
            <a:ext cx="6309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+mn-lt"/>
                <a:ea typeface="Segoe UI Emoji" panose="020B0502040204020203" pitchFamily="34" charset="0"/>
              </a:rPr>
              <a:t>Без интеграции Национального плана развития конкуренции в Российской Федерации на 2018 – 2020 годы и Национальных проектов результатом может стать простое освоение бюджетных средств.</a:t>
            </a:r>
            <a:endParaRPr lang="ru-RU" sz="1600" b="1" dirty="0">
              <a:solidFill>
                <a:srgbClr val="C00000"/>
              </a:solidFill>
              <a:latin typeface="+mn-lt"/>
              <a:ea typeface="Segoe UI Emoji" panose="020B0502040204020203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182880" y="2571750"/>
            <a:ext cx="6646655" cy="131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2881" indent="-19288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17910" indent="-16073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75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642938" indent="-12858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350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900113" indent="-1285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125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1157288" indent="-128588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1414463" indent="-1285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rgbClr val="333399"/>
                </a:solidFill>
                <a:latin typeface="+mn-lt"/>
              </a:defRPr>
            </a:lvl6pPr>
            <a:lvl7pPr marL="1671638" indent="-1285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rgbClr val="333399"/>
                </a:solidFill>
                <a:latin typeface="+mn-lt"/>
              </a:defRPr>
            </a:lvl7pPr>
            <a:lvl8pPr marL="1928813" indent="-1285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rgbClr val="333399"/>
                </a:solidFill>
                <a:latin typeface="+mn-lt"/>
              </a:defRPr>
            </a:lvl8pPr>
            <a:lvl9pPr marL="2185988" indent="-12858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rgbClr val="333399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</a:pPr>
            <a:r>
              <a:rPr lang="ru-RU" altLang="ru-RU" sz="1400" b="1" kern="0" dirty="0" smtClean="0">
                <a:solidFill>
                  <a:srgbClr val="008080"/>
                </a:solidFill>
              </a:rPr>
              <a:t>Протокол совещания у Председателя Правительства Российской Федерации от 12 апреля 2019 г. № ДМ-П6-21пр: обеспечить безусловное исполнение </a:t>
            </a:r>
            <a:r>
              <a:rPr lang="ru-RU" altLang="ru-RU" sz="1400" kern="0" dirty="0" smtClean="0">
                <a:solidFill>
                  <a:srgbClr val="008080"/>
                </a:solidFill>
              </a:rPr>
              <a:t>мероприятий Национального плана развития конкуренции в Российской Федерации на 2018 - 2020 годы, а также «дорожной карты» по развитию конкуренции в отраслях экономики Российской Федерации. </a:t>
            </a:r>
          </a:p>
        </p:txBody>
      </p:sp>
      <p:pic>
        <p:nvPicPr>
          <p:cNvPr id="10" name="Picture 6" descr="ÐÐ°ÑÑÐ¸Ð½ÐºÐ¸ Ð¿Ð¾ Ð·Ð°Ð¿ÑÐ¾ÑÑ Ð²Ð°Ð¶Ð½Ð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6" y="4066365"/>
            <a:ext cx="484691" cy="48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9301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8E178E-071C-4C29-9F17-6E1B2EDBB070}" type="slidenum">
              <a:rPr lang="ru-RU" altLang="ru-RU" sz="12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200" dirty="0">
              <a:solidFill>
                <a:schemeClr val="bg1"/>
              </a:solidFill>
            </a:endParaRPr>
          </a:p>
        </p:txBody>
      </p:sp>
      <p:sp>
        <p:nvSpPr>
          <p:cNvPr id="15365" name="Заголовок 1"/>
          <p:cNvSpPr>
            <a:spLocks noGrp="1"/>
          </p:cNvSpPr>
          <p:nvPr>
            <p:ph type="title"/>
          </p:nvPr>
        </p:nvSpPr>
        <p:spPr>
          <a:xfrm>
            <a:off x="137439" y="0"/>
            <a:ext cx="6751355" cy="476250"/>
          </a:xfrm>
        </p:spPr>
        <p:txBody>
          <a:bodyPr/>
          <a:lstStyle/>
          <a:p>
            <a:pPr algn="r"/>
            <a:r>
              <a:rPr lang="ru-RU" altLang="ru-RU" sz="1800" b="1" dirty="0" smtClean="0">
                <a:solidFill>
                  <a:schemeClr val="bg1"/>
                </a:solidFill>
              </a:rPr>
              <a:t>Выполнение «дорожных карт» по развитию конкуренции</a:t>
            </a:r>
            <a:endParaRPr lang="ru-RU" altLang="ru-RU" sz="1800" b="1" dirty="0">
              <a:solidFill>
                <a:schemeClr val="bg1"/>
              </a:solidFill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082" y="3730004"/>
            <a:ext cx="792088" cy="1186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848" y="712676"/>
            <a:ext cx="669674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«Дорожная 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карта» по развитию конкуренции 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в отраслях экономики Российской Федерации на 2018 - 2020 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годы </a:t>
            </a:r>
            <a:endParaRPr lang="ru-RU" sz="1600" dirty="0" smtClean="0">
              <a:solidFill>
                <a:srgbClr val="002060"/>
              </a:solidFill>
              <a:latin typeface="+mn-lt"/>
            </a:endParaRPr>
          </a:p>
          <a:p>
            <a:pPr algn="just"/>
            <a:r>
              <a:rPr lang="ru-RU" sz="1200" dirty="0" smtClean="0">
                <a:solidFill>
                  <a:srgbClr val="008080"/>
                </a:solidFill>
                <a:latin typeface="+mn-lt"/>
              </a:rPr>
              <a:t>(распоряжение </a:t>
            </a:r>
            <a:r>
              <a:rPr lang="ru-RU" sz="1200" dirty="0">
                <a:solidFill>
                  <a:srgbClr val="008080"/>
                </a:solidFill>
                <a:latin typeface="+mn-lt"/>
              </a:rPr>
              <a:t>Правительства </a:t>
            </a:r>
            <a:r>
              <a:rPr lang="ru-RU" sz="1200" dirty="0" smtClean="0">
                <a:solidFill>
                  <a:srgbClr val="008080"/>
                </a:solidFill>
                <a:latin typeface="+mn-lt"/>
              </a:rPr>
              <a:t>Российской Федерации </a:t>
            </a:r>
            <a:r>
              <a:rPr lang="ru-RU" sz="1200" dirty="0">
                <a:solidFill>
                  <a:srgbClr val="008080"/>
                </a:solidFill>
                <a:latin typeface="+mn-lt"/>
              </a:rPr>
              <a:t>от </a:t>
            </a:r>
            <a:r>
              <a:rPr lang="ru-RU" sz="1200" dirty="0" smtClean="0">
                <a:solidFill>
                  <a:srgbClr val="008080"/>
                </a:solidFill>
                <a:latin typeface="+mn-lt"/>
              </a:rPr>
              <a:t>16 августа 2018 г. </a:t>
            </a:r>
            <a:r>
              <a:rPr lang="ru-RU" sz="1200" dirty="0">
                <a:solidFill>
                  <a:srgbClr val="008080"/>
                </a:solidFill>
                <a:latin typeface="+mn-lt"/>
              </a:rPr>
              <a:t>№ </a:t>
            </a:r>
            <a:r>
              <a:rPr lang="ru-RU" sz="1200" dirty="0" smtClean="0">
                <a:solidFill>
                  <a:srgbClr val="008080"/>
                </a:solidFill>
                <a:latin typeface="+mn-lt"/>
              </a:rPr>
              <a:t>1697-р)</a:t>
            </a:r>
            <a:endParaRPr lang="ru-RU" sz="1200" dirty="0">
              <a:solidFill>
                <a:srgbClr val="008080"/>
              </a:solidFill>
              <a:latin typeface="+mn-lt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- в установленные сроки исполнено </a:t>
            </a:r>
            <a:r>
              <a:rPr lang="ru-RU" sz="1800" b="1" dirty="0" smtClean="0">
                <a:solidFill>
                  <a:srgbClr val="C00000"/>
                </a:solidFill>
                <a:latin typeface="+mn-lt"/>
              </a:rPr>
              <a:t>41,5%</a:t>
            </a:r>
            <a:r>
              <a:rPr lang="ru-RU" sz="1600" b="1" dirty="0" smtClean="0">
                <a:solidFill>
                  <a:srgbClr val="C00000"/>
                </a:solidFill>
                <a:latin typeface="+mn-lt"/>
              </a:rPr>
              <a:t> мероприятий.</a:t>
            </a:r>
          </a:p>
          <a:p>
            <a:pPr algn="just"/>
            <a:endParaRPr lang="ru-RU" sz="1600" dirty="0">
              <a:solidFill>
                <a:srgbClr val="333399"/>
              </a:solidFill>
              <a:latin typeface="+mn-lt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«Дорожная 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карта» по развитию конкуренции в 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здравоохранении</a:t>
            </a:r>
          </a:p>
          <a:p>
            <a:pPr algn="just"/>
            <a:r>
              <a:rPr lang="ru-RU" sz="1200" dirty="0" smtClean="0">
                <a:solidFill>
                  <a:srgbClr val="008080"/>
                </a:solidFill>
                <a:latin typeface="+mn-lt"/>
              </a:rPr>
              <a:t>(распоряжение </a:t>
            </a:r>
            <a:r>
              <a:rPr lang="ru-RU" sz="1200" dirty="0">
                <a:solidFill>
                  <a:srgbClr val="008080"/>
                </a:solidFill>
                <a:latin typeface="+mn-lt"/>
              </a:rPr>
              <a:t>Правительства </a:t>
            </a:r>
            <a:r>
              <a:rPr lang="ru-RU" sz="1200" dirty="0" smtClean="0">
                <a:solidFill>
                  <a:srgbClr val="008080"/>
                </a:solidFill>
                <a:latin typeface="+mn-lt"/>
              </a:rPr>
              <a:t>Российской Федерации </a:t>
            </a:r>
            <a:r>
              <a:rPr lang="ru-RU" sz="1200" dirty="0">
                <a:solidFill>
                  <a:srgbClr val="008080"/>
                </a:solidFill>
                <a:latin typeface="+mn-lt"/>
              </a:rPr>
              <a:t>от </a:t>
            </a:r>
            <a:r>
              <a:rPr lang="ru-RU" sz="1200" dirty="0" smtClean="0">
                <a:solidFill>
                  <a:srgbClr val="008080"/>
                </a:solidFill>
                <a:latin typeface="+mn-lt"/>
              </a:rPr>
              <a:t>12 января 2018 г. № 9-р)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- в установленные сроки исполнено </a:t>
            </a:r>
            <a:r>
              <a:rPr lang="ru-RU" sz="1800" b="1" dirty="0" smtClean="0">
                <a:solidFill>
                  <a:srgbClr val="C00000"/>
                </a:solidFill>
                <a:latin typeface="+mn-lt"/>
              </a:rPr>
              <a:t>33,3% </a:t>
            </a:r>
            <a:r>
              <a:rPr lang="ru-RU" sz="1600" b="1" dirty="0" smtClean="0">
                <a:solidFill>
                  <a:srgbClr val="C00000"/>
                </a:solidFill>
                <a:latin typeface="+mn-lt"/>
              </a:rPr>
              <a:t>мероприятий.</a:t>
            </a:r>
          </a:p>
        </p:txBody>
      </p:sp>
      <p:sp>
        <p:nvSpPr>
          <p:cNvPr id="8" name="Прямоугольник 3"/>
          <p:cNvSpPr>
            <a:spLocks noChangeArrowheads="1"/>
          </p:cNvSpPr>
          <p:nvPr/>
        </p:nvSpPr>
        <p:spPr bwMode="auto">
          <a:xfrm>
            <a:off x="517187" y="3983920"/>
            <a:ext cx="6297270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spcAft>
                <a:spcPts val="900"/>
              </a:spcAft>
              <a:buNone/>
              <a:defRPr/>
            </a:pPr>
            <a:r>
              <a:rPr lang="ru-RU" altLang="ru-RU" sz="18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Это тормозит развитие конкуренции, препятствует </a:t>
            </a:r>
            <a:r>
              <a:rPr lang="ru-RU" sz="1800" b="1" dirty="0" smtClean="0">
                <a:solidFill>
                  <a:srgbClr val="C00000"/>
                </a:solidFill>
              </a:rPr>
              <a:t>изменениям экономики Российской Федерации в</a:t>
            </a:r>
            <a:r>
              <a:rPr lang="ru-RU" sz="18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C00000"/>
                </a:solidFill>
              </a:rPr>
              <a:t>сторону </a:t>
            </a:r>
            <a:r>
              <a:rPr lang="ru-RU" sz="1800" b="1" dirty="0">
                <a:solidFill>
                  <a:srgbClr val="C00000"/>
                </a:solidFill>
              </a:rPr>
              <a:t>ее оздоровления и </a:t>
            </a:r>
            <a:r>
              <a:rPr lang="ru-RU" sz="1800" b="1" dirty="0" smtClean="0">
                <a:solidFill>
                  <a:srgbClr val="C00000"/>
                </a:solidFill>
              </a:rPr>
              <a:t>развития.</a:t>
            </a:r>
            <a:r>
              <a:rPr lang="ru-RU" altLang="ru-RU" sz="18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ru-RU" sz="18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0230" y="2933493"/>
            <a:ext cx="324036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rgbClr val="008080"/>
                </a:solidFill>
                <a:latin typeface="+mn-lt"/>
              </a:rPr>
              <a:t>Высокая степень исполнения:</a:t>
            </a:r>
          </a:p>
          <a:p>
            <a:pPr>
              <a:spcBef>
                <a:spcPts val="600"/>
              </a:spcBef>
            </a:pPr>
            <a:r>
              <a:rPr lang="ru-RU" b="1" dirty="0" smtClean="0">
                <a:solidFill>
                  <a:srgbClr val="002060"/>
                </a:solidFill>
                <a:latin typeface="+mn-lt"/>
              </a:rPr>
              <a:t>             Минфин России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  <a:latin typeface="+mn-lt"/>
              </a:rPr>
              <a:t>             Минэнерго России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+mn-lt"/>
              </a:rPr>
              <a:t>             Минтруд России </a:t>
            </a: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57547" y="2922091"/>
            <a:ext cx="310045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rgbClr val="C00000"/>
                </a:solidFill>
                <a:latin typeface="+mn-lt"/>
              </a:rPr>
              <a:t>Низкая степень исполнения:</a:t>
            </a:r>
          </a:p>
          <a:p>
            <a:pPr>
              <a:spcBef>
                <a:spcPts val="600"/>
              </a:spcBef>
            </a:pPr>
            <a:r>
              <a:rPr lang="ru-RU" b="1" dirty="0" smtClean="0">
                <a:solidFill>
                  <a:srgbClr val="333399"/>
                </a:solidFill>
                <a:latin typeface="+mn-lt"/>
              </a:rPr>
              <a:t>            </a:t>
            </a:r>
            <a:r>
              <a:rPr lang="ru-RU" b="1" dirty="0" smtClean="0">
                <a:solidFill>
                  <a:srgbClr val="002060"/>
                </a:solidFill>
                <a:latin typeface="+mn-lt"/>
              </a:rPr>
              <a:t>Минздрав России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  <a:latin typeface="+mn-lt"/>
              </a:rPr>
              <a:t>            Минстрой России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  <a:latin typeface="+mn-lt"/>
              </a:rPr>
              <a:t>            Минсельхоз России</a:t>
            </a: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143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F2D46F-9FA7-4E0F-9143-1F124C1A59D9}" type="slidenum">
              <a:rPr lang="ru-RU" altLang="ru-RU" sz="1200">
                <a:solidFill>
                  <a:srgbClr val="FFFFFF"/>
                </a:solidFill>
                <a:cs typeface="Arial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2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7860" y="1"/>
            <a:ext cx="6677025" cy="42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ＭＳ Ｐゴシック" pitchFamily="34" charset="-128"/>
                <a:cs typeface="MS PGothic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>
              <a:defRPr/>
            </a:pPr>
            <a:endParaRPr lang="ru-RU" sz="2300" b="1" kern="0" dirty="0">
              <a:solidFill>
                <a:srgbClr val="FFFFFF"/>
              </a:solidFill>
            </a:endParaRPr>
          </a:p>
        </p:txBody>
      </p:sp>
      <p:sp>
        <p:nvSpPr>
          <p:cNvPr id="22532" name="Прямоугольник 5"/>
          <p:cNvSpPr>
            <a:spLocks noChangeArrowheads="1"/>
          </p:cNvSpPr>
          <p:nvPr/>
        </p:nvSpPr>
        <p:spPr bwMode="auto">
          <a:xfrm>
            <a:off x="215860" y="2053407"/>
            <a:ext cx="6625828" cy="299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marL="358775" indent="457200"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algn="just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>
                <a:solidFill>
                  <a:srgbClr val="008080"/>
                </a:solidFill>
              </a:rPr>
              <a:t>100%</a:t>
            </a:r>
            <a:r>
              <a:rPr lang="ru-RU" altLang="ru-RU" sz="1600" dirty="0"/>
              <a:t> </a:t>
            </a:r>
            <a:r>
              <a:rPr lang="ru-RU" altLang="ru-RU" sz="1600" b="1" dirty="0" smtClean="0">
                <a:solidFill>
                  <a:srgbClr val="002060"/>
                </a:solidFill>
              </a:rPr>
              <a:t>субъектов Российской Федерации определили </a:t>
            </a:r>
            <a:r>
              <a:rPr lang="ru-RU" altLang="ru-RU" sz="1600" b="1" dirty="0">
                <a:solidFill>
                  <a:srgbClr val="002060"/>
                </a:solidFill>
              </a:rPr>
              <a:t>ключевые показатели развития </a:t>
            </a:r>
            <a:r>
              <a:rPr lang="ru-RU" altLang="ru-RU" sz="1600" b="1" dirty="0" smtClean="0">
                <a:solidFill>
                  <a:srgbClr val="002060"/>
                </a:solidFill>
              </a:rPr>
              <a:t>конкуренции.</a:t>
            </a:r>
            <a:endParaRPr lang="ru-RU" altLang="ru-RU" sz="1600" dirty="0">
              <a:solidFill>
                <a:srgbClr val="002060"/>
              </a:solidFill>
            </a:endParaRPr>
          </a:p>
          <a:p>
            <a:pPr marL="0" algn="just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ru-RU" altLang="ru-RU" sz="1600" dirty="0">
              <a:solidFill>
                <a:srgbClr val="002060"/>
              </a:solidFill>
            </a:endParaRPr>
          </a:p>
          <a:p>
            <a:pPr marL="0" algn="just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>
                <a:solidFill>
                  <a:srgbClr val="008080"/>
                </a:solidFill>
              </a:rPr>
              <a:t>100% </a:t>
            </a:r>
            <a:r>
              <a:rPr lang="ru-RU" altLang="ru-RU" sz="1600" b="1" dirty="0">
                <a:solidFill>
                  <a:srgbClr val="002060"/>
                </a:solidFill>
              </a:rPr>
              <a:t>субъектов Российской Федерации внесли изменения в положения органов исполнительной </a:t>
            </a:r>
            <a:r>
              <a:rPr lang="ru-RU" altLang="ru-RU" sz="1600" b="1" dirty="0" smtClean="0">
                <a:solidFill>
                  <a:srgbClr val="002060"/>
                </a:solidFill>
              </a:rPr>
              <a:t>власти.</a:t>
            </a:r>
          </a:p>
          <a:p>
            <a:pPr marL="0" algn="just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ru-RU" altLang="ru-RU" sz="1600" b="1" dirty="0" smtClean="0">
              <a:solidFill>
                <a:srgbClr val="002060"/>
              </a:solidFill>
            </a:endParaRPr>
          </a:p>
          <a:p>
            <a:pPr marL="0" algn="just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8080"/>
                </a:solidFill>
              </a:rPr>
              <a:t>100% </a:t>
            </a:r>
            <a:r>
              <a:rPr lang="ru-RU" altLang="ru-RU" sz="1600" b="1" dirty="0">
                <a:solidFill>
                  <a:srgbClr val="002060"/>
                </a:solidFill>
              </a:rPr>
              <a:t>субъектов Российской Федерации </a:t>
            </a:r>
            <a:r>
              <a:rPr lang="ru-RU" altLang="ru-RU" sz="1600" b="1" dirty="0" smtClean="0">
                <a:solidFill>
                  <a:srgbClr val="002060"/>
                </a:solidFill>
              </a:rPr>
              <a:t>приняли акты об организации системы внутреннего обеспечения соответствия требованиям антимонопольного законодательства.</a:t>
            </a:r>
            <a:endParaRPr lang="ru-RU" altLang="ru-RU" sz="1600" b="1" dirty="0" smtClean="0">
              <a:solidFill>
                <a:srgbClr val="008080"/>
              </a:solidFill>
            </a:endParaRPr>
          </a:p>
          <a:p>
            <a:pPr marL="0" indent="0" algn="just">
              <a:spcBef>
                <a:spcPts val="1200"/>
              </a:spcBef>
              <a:spcAft>
                <a:spcPts val="450"/>
              </a:spcAft>
              <a:buNone/>
              <a:defRPr/>
            </a:pPr>
            <a:r>
              <a:rPr lang="ru-RU" altLang="ru-RU" sz="1800" b="1" dirty="0" smtClean="0">
                <a:solidFill>
                  <a:srgbClr val="008080"/>
                </a:solidFill>
              </a:rPr>
              <a:t>Ведется </a:t>
            </a:r>
            <a:r>
              <a:rPr lang="ru-RU" altLang="ru-RU" sz="1800" b="1" dirty="0">
                <a:solidFill>
                  <a:srgbClr val="008080"/>
                </a:solidFill>
              </a:rPr>
              <a:t>работа по актуализации </a:t>
            </a:r>
            <a:r>
              <a:rPr lang="ru-RU" altLang="ru-RU" sz="1800" b="1" dirty="0" smtClean="0">
                <a:solidFill>
                  <a:srgbClr val="008080"/>
                </a:solidFill>
              </a:rPr>
              <a:t>региональных «дорожных карт» по развитию конкуренции.</a:t>
            </a:r>
            <a:endParaRPr lang="ru-RU" altLang="ru-RU" sz="1800" b="1" dirty="0">
              <a:solidFill>
                <a:srgbClr val="008080"/>
              </a:solidFill>
            </a:endParaRPr>
          </a:p>
        </p:txBody>
      </p:sp>
      <p:sp>
        <p:nvSpPr>
          <p:cNvPr id="3277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476250"/>
          </a:xfrm>
        </p:spPr>
        <p:txBody>
          <a:bodyPr/>
          <a:lstStyle/>
          <a:p>
            <a:pPr algn="r"/>
            <a:r>
              <a:rPr lang="ru-RU" altLang="ru-RU" sz="2100" b="1" dirty="0" smtClean="0">
                <a:solidFill>
                  <a:schemeClr val="bg1"/>
                </a:solidFill>
              </a:rPr>
              <a:t>Региональный аспект развития конкуренции</a:t>
            </a:r>
            <a:endParaRPr lang="ru-RU" altLang="ru-RU" sz="21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0" y="658972"/>
            <a:ext cx="2331020" cy="1330721"/>
          </a:xfrm>
          <a:prstGeom prst="rect">
            <a:avLst/>
          </a:prstGeom>
        </p:spPr>
      </p:pic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2420888" y="915566"/>
            <a:ext cx="4420800" cy="117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indent="0" algn="just">
              <a:spcBef>
                <a:spcPct val="0"/>
              </a:spcBef>
              <a:spcAft>
                <a:spcPts val="450"/>
              </a:spcAft>
              <a:buNone/>
              <a:defRPr/>
            </a:pPr>
            <a:r>
              <a:rPr lang="ru-RU" altLang="ru-RU" sz="1800" b="1" dirty="0" smtClean="0">
                <a:solidFill>
                  <a:srgbClr val="008080"/>
                </a:solidFill>
              </a:rPr>
              <a:t>Правительством Российской Федерации утвержден новый стандарт </a:t>
            </a:r>
            <a:r>
              <a:rPr lang="ru-RU" altLang="ru-RU" sz="1800" b="1" dirty="0">
                <a:solidFill>
                  <a:srgbClr val="008080"/>
                </a:solidFill>
              </a:rPr>
              <a:t>развития конкуренции в субъектах Российской </a:t>
            </a:r>
            <a:r>
              <a:rPr lang="ru-RU" altLang="ru-RU" sz="1800" b="1" dirty="0" smtClean="0">
                <a:solidFill>
                  <a:srgbClr val="008080"/>
                </a:solidFill>
              </a:rPr>
              <a:t>Федерации.</a:t>
            </a:r>
            <a:endParaRPr lang="ru-RU" altLang="ru-RU" sz="1800" b="1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03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929D20-37D9-42C3-9533-FA89310E937C}" type="slidenum">
              <a:rPr lang="ru-RU" altLang="ru-RU" sz="1200">
                <a:solidFill>
                  <a:schemeClr val="bg1"/>
                </a:solidFill>
                <a:cs typeface="Arial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2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33338"/>
            <a:ext cx="6677025" cy="42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ＭＳ Ｐゴシック" pitchFamily="34" charset="-128"/>
                <a:cs typeface="MS PGothic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>
              <a:defRPr/>
            </a:pPr>
            <a:endParaRPr lang="ru-RU" sz="2300" b="1" kern="0" dirty="0">
              <a:solidFill>
                <a:schemeClr val="accent3"/>
              </a:solidFill>
            </a:endParaRPr>
          </a:p>
        </p:txBody>
      </p:sp>
      <p:sp>
        <p:nvSpPr>
          <p:cNvPr id="11268" name="Прямоугольник 5"/>
          <p:cNvSpPr>
            <a:spLocks noChangeArrowheads="1"/>
          </p:cNvSpPr>
          <p:nvPr/>
        </p:nvSpPr>
        <p:spPr bwMode="auto">
          <a:xfrm>
            <a:off x="58341" y="1235586"/>
            <a:ext cx="6618684" cy="3522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just">
              <a:buFont typeface="Wingdings" pitchFamily="2" charset="2"/>
              <a:buChar char="ü"/>
            </a:pPr>
            <a:r>
              <a:rPr lang="ru-RU" altLang="ru-RU" sz="1600" dirty="0">
                <a:solidFill>
                  <a:srgbClr val="002060"/>
                </a:solidFill>
              </a:rPr>
              <a:t>количество нарушений антимонопольного законодательства со стороны органов власти снизилось на </a:t>
            </a:r>
            <a:r>
              <a:rPr lang="ru-RU" altLang="ru-RU" sz="1600" b="1" dirty="0" smtClean="0">
                <a:solidFill>
                  <a:srgbClr val="008080"/>
                </a:solidFill>
              </a:rPr>
              <a:t>14%.</a:t>
            </a:r>
          </a:p>
          <a:p>
            <a:pPr algn="just">
              <a:buFont typeface="Wingdings" pitchFamily="2" charset="2"/>
              <a:buChar char="ü"/>
            </a:pPr>
            <a:endParaRPr lang="ru-RU" altLang="ru-RU" sz="1600" dirty="0"/>
          </a:p>
          <a:p>
            <a:pPr algn="just">
              <a:buFont typeface="Wingdings" pitchFamily="2" charset="2"/>
              <a:buChar char="ü"/>
            </a:pPr>
            <a:r>
              <a:rPr lang="ru-RU" altLang="ru-RU" sz="1600" dirty="0" smtClean="0">
                <a:solidFill>
                  <a:srgbClr val="002060"/>
                </a:solidFill>
              </a:rPr>
              <a:t>доля государственных закупок</a:t>
            </a:r>
            <a:r>
              <a:rPr lang="ru-RU" altLang="ru-RU" sz="1600" dirty="0">
                <a:solidFill>
                  <a:srgbClr val="002060"/>
                </a:solidFill>
              </a:rPr>
              <a:t>, участниками которых </a:t>
            </a:r>
            <a:r>
              <a:rPr lang="ru-RU" altLang="ru-RU" sz="1600" dirty="0" smtClean="0">
                <a:solidFill>
                  <a:srgbClr val="002060"/>
                </a:solidFill>
              </a:rPr>
              <a:t>               являются </a:t>
            </a:r>
            <a:r>
              <a:rPr lang="ru-RU" altLang="ru-RU" sz="1600" dirty="0">
                <a:solidFill>
                  <a:srgbClr val="002060"/>
                </a:solidFill>
              </a:rPr>
              <a:t>только субъекты малого предпринимательства </a:t>
            </a:r>
            <a:r>
              <a:rPr lang="ru-RU" altLang="ru-RU" sz="1600" dirty="0" smtClean="0">
                <a:solidFill>
                  <a:srgbClr val="002060"/>
                </a:solidFill>
              </a:rPr>
              <a:t>                     и </a:t>
            </a:r>
            <a:r>
              <a:rPr lang="ru-RU" altLang="ru-RU" sz="1600" dirty="0">
                <a:solidFill>
                  <a:srgbClr val="002060"/>
                </a:solidFill>
              </a:rPr>
              <a:t>социально ориентированные некоммерческие организации, составила </a:t>
            </a:r>
            <a:r>
              <a:rPr lang="ru-RU" altLang="ru-RU" sz="1600" b="1" dirty="0" smtClean="0">
                <a:solidFill>
                  <a:srgbClr val="008080"/>
                </a:solidFill>
              </a:rPr>
              <a:t>29,7%</a:t>
            </a:r>
            <a:r>
              <a:rPr lang="ru-RU" altLang="ru-RU" sz="1600" dirty="0" smtClean="0"/>
              <a:t> </a:t>
            </a:r>
            <a:r>
              <a:rPr lang="ru-RU" altLang="ru-RU" sz="1200" dirty="0" smtClean="0">
                <a:solidFill>
                  <a:srgbClr val="002060"/>
                </a:solidFill>
              </a:rPr>
              <a:t>(</a:t>
            </a:r>
            <a:r>
              <a:rPr lang="ru-RU" altLang="ru-RU" sz="1200" dirty="0">
                <a:solidFill>
                  <a:srgbClr val="002060"/>
                </a:solidFill>
              </a:rPr>
              <a:t>при целевом показателе </a:t>
            </a:r>
            <a:r>
              <a:rPr lang="ru-RU" altLang="ru-RU" sz="1200" dirty="0" smtClean="0">
                <a:solidFill>
                  <a:srgbClr val="002060"/>
                </a:solidFill>
              </a:rPr>
              <a:t>Национального плана развития конкуренции к </a:t>
            </a:r>
            <a:r>
              <a:rPr lang="ru-RU" altLang="ru-RU" sz="1200" dirty="0">
                <a:solidFill>
                  <a:srgbClr val="002060"/>
                </a:solidFill>
              </a:rPr>
              <a:t>2020 </a:t>
            </a:r>
            <a:r>
              <a:rPr lang="ru-RU" altLang="ru-RU" sz="1200" dirty="0" smtClean="0">
                <a:solidFill>
                  <a:srgbClr val="002060"/>
                </a:solidFill>
              </a:rPr>
              <a:t>году - </a:t>
            </a:r>
            <a:r>
              <a:rPr lang="ru-RU" altLang="ru-RU" sz="1200" dirty="0">
                <a:solidFill>
                  <a:srgbClr val="002060"/>
                </a:solidFill>
              </a:rPr>
              <a:t>31</a:t>
            </a:r>
            <a:r>
              <a:rPr lang="ru-RU" altLang="ru-RU" sz="1200" dirty="0" smtClean="0">
                <a:solidFill>
                  <a:srgbClr val="002060"/>
                </a:solidFill>
              </a:rPr>
              <a:t>%).</a:t>
            </a:r>
          </a:p>
          <a:p>
            <a:pPr algn="just">
              <a:buFont typeface="Wingdings" pitchFamily="2" charset="2"/>
              <a:buChar char="ü"/>
            </a:pPr>
            <a:endParaRPr lang="ru-RU" altLang="ru-RU" sz="1600" dirty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ru-RU" altLang="ru-RU" sz="1600" dirty="0">
                <a:solidFill>
                  <a:srgbClr val="002060"/>
                </a:solidFill>
              </a:rPr>
              <a:t>доля закупок отдельными видами юридических лиц у субъектов малого и среднего предпринимательства составила </a:t>
            </a:r>
            <a:r>
              <a:rPr lang="ru-RU" altLang="ru-RU" sz="1600" b="1" dirty="0" smtClean="0">
                <a:solidFill>
                  <a:srgbClr val="008080"/>
                </a:solidFill>
              </a:rPr>
              <a:t>12,1%</a:t>
            </a:r>
            <a:r>
              <a:rPr lang="ru-RU" altLang="ru-RU" sz="1600" b="1" dirty="0" smtClean="0"/>
              <a:t> </a:t>
            </a:r>
            <a:r>
              <a:rPr lang="ru-RU" altLang="ru-RU" sz="1200" dirty="0"/>
              <a:t>(</a:t>
            </a:r>
            <a:r>
              <a:rPr lang="ru-RU" altLang="ru-RU" sz="1200" dirty="0">
                <a:solidFill>
                  <a:srgbClr val="002060"/>
                </a:solidFill>
              </a:rPr>
              <a:t>при целевом показателе Национального плана развития конкуренции к 2020 </a:t>
            </a:r>
            <a:r>
              <a:rPr lang="ru-RU" altLang="ru-RU" sz="1200" dirty="0" smtClean="0">
                <a:solidFill>
                  <a:srgbClr val="002060"/>
                </a:solidFill>
              </a:rPr>
              <a:t>году - 18%).</a:t>
            </a:r>
            <a:endParaRPr lang="ru-RU" altLang="ru-RU" sz="1200" dirty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ü"/>
            </a:pPr>
            <a:endParaRPr lang="ru-RU" altLang="ru-RU" sz="1700" dirty="0"/>
          </a:p>
        </p:txBody>
      </p:sp>
      <p:sp>
        <p:nvSpPr>
          <p:cNvPr id="11269" name="Заголовок 1"/>
          <p:cNvSpPr>
            <a:spLocks noGrp="1"/>
          </p:cNvSpPr>
          <p:nvPr>
            <p:ph type="title"/>
          </p:nvPr>
        </p:nvSpPr>
        <p:spPr>
          <a:xfrm>
            <a:off x="747712" y="0"/>
            <a:ext cx="5948363" cy="476250"/>
          </a:xfrm>
        </p:spPr>
        <p:txBody>
          <a:bodyPr/>
          <a:lstStyle/>
          <a:p>
            <a:pPr algn="r"/>
            <a:r>
              <a:rPr lang="ru-RU" altLang="ru-RU" sz="2400" b="1" dirty="0">
                <a:solidFill>
                  <a:schemeClr val="bg1"/>
                </a:solidFill>
              </a:rPr>
              <a:t>Ключевые </a:t>
            </a:r>
            <a:r>
              <a:rPr lang="ru-RU" altLang="ru-RU" sz="2400" b="1" dirty="0" smtClean="0">
                <a:solidFill>
                  <a:schemeClr val="bg1"/>
                </a:solidFill>
              </a:rPr>
              <a:t>показатели</a:t>
            </a:r>
            <a:endParaRPr lang="ru-RU" altLang="ru-RU" sz="2400" b="1" dirty="0">
              <a:solidFill>
                <a:schemeClr val="bg1"/>
              </a:solidFill>
            </a:endParaRPr>
          </a:p>
        </p:txBody>
      </p:sp>
      <p:sp>
        <p:nvSpPr>
          <p:cNvPr id="11270" name="Прямоугольник 1"/>
          <p:cNvSpPr>
            <a:spLocks noChangeArrowheads="1"/>
          </p:cNvSpPr>
          <p:nvPr/>
        </p:nvSpPr>
        <p:spPr bwMode="auto">
          <a:xfrm>
            <a:off x="322659" y="673894"/>
            <a:ext cx="6310313" cy="56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008080"/>
                </a:solidFill>
              </a:rPr>
              <a:t>Итоги 2018 года:</a:t>
            </a:r>
          </a:p>
        </p:txBody>
      </p:sp>
    </p:spTree>
    <p:extLst>
      <p:ext uri="{BB962C8B-B14F-4D97-AF65-F5344CB8AC3E}">
        <p14:creationId xmlns:p14="http://schemas.microsoft.com/office/powerpoint/2010/main" val="73201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417C05F-AA6E-492B-8C78-6A589DB8F2DC}" type="slidenum">
              <a:rPr lang="ru-RU" altLang="ru-RU" sz="1200">
                <a:solidFill>
                  <a:srgbClr val="FFFFFF"/>
                </a:solidFill>
                <a:cs typeface="Arial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2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33338"/>
            <a:ext cx="6677025" cy="42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ＭＳ Ｐゴシック" pitchFamily="34" charset="-128"/>
                <a:cs typeface="MS PGothic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>
              <a:defRPr/>
            </a:pPr>
            <a:endParaRPr lang="ru-RU" sz="2300" b="1" kern="0" dirty="0">
              <a:solidFill>
                <a:srgbClr val="FFFFFF"/>
              </a:solidFill>
            </a:endParaRPr>
          </a:p>
        </p:txBody>
      </p:sp>
      <p:sp>
        <p:nvSpPr>
          <p:cNvPr id="13316" name="Прямоугольник 5"/>
          <p:cNvSpPr>
            <a:spLocks noChangeArrowheads="1"/>
          </p:cNvSpPr>
          <p:nvPr/>
        </p:nvSpPr>
        <p:spPr bwMode="auto">
          <a:xfrm>
            <a:off x="55960" y="681038"/>
            <a:ext cx="6721078" cy="418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8080"/>
                </a:solidFill>
              </a:rPr>
              <a:t>В первом чтении в </a:t>
            </a:r>
            <a:r>
              <a:rPr lang="ru-RU" altLang="ru-RU" sz="1800" b="1" dirty="0" smtClean="0">
                <a:solidFill>
                  <a:srgbClr val="008080"/>
                </a:solidFill>
              </a:rPr>
              <a:t>Государственной Думе Российской Федерации </a:t>
            </a:r>
            <a:r>
              <a:rPr lang="ru-RU" altLang="ru-RU" sz="1800" b="1" dirty="0">
                <a:solidFill>
                  <a:srgbClr val="008080"/>
                </a:solidFill>
              </a:rPr>
              <a:t>принят законопроект: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ru-RU" altLang="ru-RU" sz="1600" dirty="0">
                <a:solidFill>
                  <a:srgbClr val="002060"/>
                </a:solidFill>
              </a:rPr>
              <a:t> </a:t>
            </a:r>
            <a:r>
              <a:rPr lang="ru-RU" altLang="ru-RU" sz="1600" dirty="0" smtClean="0">
                <a:solidFill>
                  <a:srgbClr val="002060"/>
                </a:solidFill>
              </a:rPr>
              <a:t>  о </a:t>
            </a:r>
            <a:r>
              <a:rPr lang="ru-RU" altLang="ru-RU" sz="1600" dirty="0">
                <a:solidFill>
                  <a:srgbClr val="002060"/>
                </a:solidFill>
              </a:rPr>
              <a:t>запрете на создание унитарных предприятий на конкурентных </a:t>
            </a:r>
            <a:r>
              <a:rPr lang="ru-RU" altLang="ru-RU" sz="1600" dirty="0" smtClean="0">
                <a:solidFill>
                  <a:srgbClr val="002060"/>
                </a:solidFill>
              </a:rPr>
              <a:t>рынках.</a:t>
            </a:r>
            <a:endParaRPr lang="ru-RU" altLang="ru-RU" sz="1600" b="1" dirty="0">
              <a:solidFill>
                <a:srgbClr val="3C8C93"/>
              </a:solidFill>
            </a:endParaRPr>
          </a:p>
          <a:p>
            <a:pPr algn="just">
              <a:spcBef>
                <a:spcPts val="600"/>
              </a:spcBef>
              <a:buFontTx/>
              <a:buNone/>
            </a:pPr>
            <a:r>
              <a:rPr lang="ru-RU" altLang="ru-RU" sz="1800" b="1" dirty="0">
                <a:solidFill>
                  <a:srgbClr val="008080"/>
                </a:solidFill>
              </a:rPr>
              <a:t>Внесены в Правительство </a:t>
            </a:r>
            <a:r>
              <a:rPr lang="ru-RU" altLang="ru-RU" sz="1800" b="1" dirty="0" smtClean="0">
                <a:solidFill>
                  <a:srgbClr val="008080"/>
                </a:solidFill>
              </a:rPr>
              <a:t>Российской Федерации </a:t>
            </a:r>
            <a:r>
              <a:rPr lang="ru-RU" altLang="ru-RU" sz="1800" b="1" dirty="0">
                <a:solidFill>
                  <a:srgbClr val="008080"/>
                </a:solidFill>
              </a:rPr>
              <a:t>законопроекты:</a:t>
            </a:r>
          </a:p>
          <a:p>
            <a:pPr algn="just">
              <a:lnSpc>
                <a:spcPts val="225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altLang="ru-RU" sz="1200" dirty="0">
                <a:solidFill>
                  <a:srgbClr val="002060"/>
                </a:solidFill>
              </a:rPr>
              <a:t> </a:t>
            </a:r>
            <a:r>
              <a:rPr lang="ru-RU" altLang="ru-RU" sz="1800" dirty="0" smtClean="0">
                <a:solidFill>
                  <a:srgbClr val="002060"/>
                </a:solidFill>
              </a:rPr>
              <a:t> </a:t>
            </a:r>
            <a:r>
              <a:rPr lang="ru-RU" altLang="ru-RU" sz="1200" dirty="0" smtClean="0">
                <a:solidFill>
                  <a:srgbClr val="002060"/>
                </a:solidFill>
              </a:rPr>
              <a:t>«пятый (цифровой) </a:t>
            </a:r>
            <a:r>
              <a:rPr lang="ru-RU" altLang="ru-RU" sz="1200" dirty="0">
                <a:solidFill>
                  <a:srgbClr val="002060"/>
                </a:solidFill>
              </a:rPr>
              <a:t>антимонопольный </a:t>
            </a:r>
            <a:r>
              <a:rPr lang="ru-RU" altLang="ru-RU" sz="1200" dirty="0" smtClean="0">
                <a:solidFill>
                  <a:srgbClr val="002060"/>
                </a:solidFill>
              </a:rPr>
              <a:t>пакет»;</a:t>
            </a:r>
            <a:endParaRPr lang="ru-RU" altLang="ru-RU" sz="1200" dirty="0">
              <a:solidFill>
                <a:srgbClr val="002060"/>
              </a:solidFill>
            </a:endParaRPr>
          </a:p>
          <a:p>
            <a:pPr algn="just">
              <a:lnSpc>
                <a:spcPts val="225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altLang="ru-RU" sz="1200" dirty="0" smtClean="0">
                <a:solidFill>
                  <a:srgbClr val="002060"/>
                </a:solidFill>
              </a:rPr>
              <a:t>   о </a:t>
            </a:r>
            <a:r>
              <a:rPr lang="ru-RU" altLang="ru-RU" sz="1200" dirty="0">
                <a:solidFill>
                  <a:srgbClr val="002060"/>
                </a:solidFill>
              </a:rPr>
              <a:t>реформировании правового регулирования естественных </a:t>
            </a:r>
            <a:r>
              <a:rPr lang="ru-RU" altLang="ru-RU" sz="1200" dirty="0" smtClean="0">
                <a:solidFill>
                  <a:srgbClr val="002060"/>
                </a:solidFill>
              </a:rPr>
              <a:t>монополий;</a:t>
            </a:r>
            <a:endParaRPr lang="ru-RU" altLang="ru-RU" sz="1200" dirty="0">
              <a:solidFill>
                <a:srgbClr val="002060"/>
              </a:solidFill>
            </a:endParaRPr>
          </a:p>
          <a:p>
            <a:pPr algn="just">
              <a:lnSpc>
                <a:spcPts val="225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altLang="ru-RU" sz="1200" dirty="0" smtClean="0">
                <a:solidFill>
                  <a:srgbClr val="002060"/>
                </a:solidFill>
              </a:rPr>
              <a:t>   об </a:t>
            </a:r>
            <a:r>
              <a:rPr lang="ru-RU" altLang="ru-RU" sz="1200" dirty="0">
                <a:solidFill>
                  <a:srgbClr val="002060"/>
                </a:solidFill>
              </a:rPr>
              <a:t>основах государственного регулирования цен (тарифов</a:t>
            </a:r>
            <a:r>
              <a:rPr lang="ru-RU" altLang="ru-RU" sz="1200" dirty="0" smtClean="0">
                <a:solidFill>
                  <a:srgbClr val="002060"/>
                </a:solidFill>
              </a:rPr>
              <a:t>);</a:t>
            </a:r>
            <a:endParaRPr lang="ru-RU" altLang="ru-RU" sz="1200" dirty="0">
              <a:solidFill>
                <a:srgbClr val="002060"/>
              </a:solidFill>
            </a:endParaRPr>
          </a:p>
          <a:p>
            <a:pPr algn="just">
              <a:lnSpc>
                <a:spcPts val="225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altLang="ru-RU" sz="1200" dirty="0" smtClean="0">
                <a:solidFill>
                  <a:srgbClr val="002060"/>
                </a:solidFill>
              </a:rPr>
              <a:t>   о </a:t>
            </a:r>
            <a:r>
              <a:rPr lang="ru-RU" altLang="ru-RU" sz="1200" dirty="0">
                <a:solidFill>
                  <a:srgbClr val="002060"/>
                </a:solidFill>
              </a:rPr>
              <a:t>возможности Правительства </a:t>
            </a:r>
            <a:r>
              <a:rPr lang="ru-RU" altLang="ru-RU" sz="1200" dirty="0" smtClean="0">
                <a:solidFill>
                  <a:srgbClr val="002060"/>
                </a:solidFill>
              </a:rPr>
              <a:t>Российской Федерации </a:t>
            </a:r>
            <a:r>
              <a:rPr lang="ru-RU" altLang="ru-RU" sz="1200" dirty="0">
                <a:solidFill>
                  <a:srgbClr val="002060"/>
                </a:solidFill>
              </a:rPr>
              <a:t>в интересах жизни и здоровья граждан разрешить использование результатов интеллектуальной деятельности без согласия </a:t>
            </a:r>
            <a:r>
              <a:rPr lang="ru-RU" altLang="ru-RU" sz="1200" dirty="0" smtClean="0">
                <a:solidFill>
                  <a:srgbClr val="002060"/>
                </a:solidFill>
              </a:rPr>
              <a:t>патентообладателя;</a:t>
            </a:r>
          </a:p>
          <a:p>
            <a:pPr algn="just">
              <a:lnSpc>
                <a:spcPts val="225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altLang="ru-RU" sz="1200" dirty="0">
                <a:solidFill>
                  <a:srgbClr val="002060"/>
                </a:solidFill>
              </a:rPr>
              <a:t> </a:t>
            </a:r>
            <a:r>
              <a:rPr lang="ru-RU" altLang="ru-RU" sz="1200" dirty="0" smtClean="0">
                <a:solidFill>
                  <a:srgbClr val="002060"/>
                </a:solidFill>
              </a:rPr>
              <a:t>  об установлении правового регулирования системы внутреннего обеспечения соответствия требованиям антимонопольного законодательства.</a:t>
            </a:r>
            <a:endParaRPr lang="ru-RU" altLang="ru-RU" sz="1200" b="1" dirty="0">
              <a:solidFill>
                <a:srgbClr val="008080"/>
              </a:solidFill>
            </a:endParaRPr>
          </a:p>
        </p:txBody>
      </p:sp>
      <p:sp>
        <p:nvSpPr>
          <p:cNvPr id="1331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476250"/>
          </a:xfrm>
        </p:spPr>
        <p:txBody>
          <a:bodyPr/>
          <a:lstStyle/>
          <a:p>
            <a:pPr algn="r"/>
            <a:r>
              <a:rPr lang="ru-RU" altLang="ru-RU" sz="2100" b="1">
                <a:solidFill>
                  <a:schemeClr val="bg1"/>
                </a:solidFill>
              </a:rPr>
              <a:t>Законопроектная работа</a:t>
            </a:r>
          </a:p>
        </p:txBody>
      </p:sp>
    </p:spTree>
    <p:extLst>
      <p:ext uri="{BB962C8B-B14F-4D97-AF65-F5344CB8AC3E}">
        <p14:creationId xmlns:p14="http://schemas.microsoft.com/office/powerpoint/2010/main" val="305974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>
          <a:xfrm>
            <a:off x="213123" y="33338"/>
            <a:ext cx="6668690" cy="421481"/>
          </a:xfrm>
        </p:spPr>
        <p:txBody>
          <a:bodyPr/>
          <a:lstStyle/>
          <a:p>
            <a:pPr algn="r"/>
            <a:r>
              <a:rPr lang="ru-RU" altLang="ru-RU" sz="2400" b="1">
                <a:solidFill>
                  <a:schemeClr val="bg1"/>
                </a:solidFill>
              </a:rPr>
              <a:t>Правила недискриминационного доступа</a:t>
            </a:r>
          </a:p>
        </p:txBody>
      </p:sp>
      <p:sp>
        <p:nvSpPr>
          <p:cNvPr id="62467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EC9A32C-8429-4297-916E-85A3B774B8FC}" type="slidenum">
              <a:rPr lang="ru-RU" altLang="ru-RU" sz="1200">
                <a:solidFill>
                  <a:schemeClr val="bg1"/>
                </a:solidFill>
                <a:ea typeface="MS PGothic" panose="020B0600070205080204" pitchFamily="34" charset="-128"/>
              </a:rPr>
              <a:pPr/>
              <a:t>8</a:t>
            </a:fld>
            <a:endParaRPr lang="ru-RU" altLang="ru-RU" sz="1200">
              <a:solidFill>
                <a:schemeClr val="bg1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0" y="795337"/>
            <a:ext cx="6777038" cy="4254104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ru-RU" sz="1600" b="1" dirty="0" smtClean="0"/>
              <a:t>   </a:t>
            </a:r>
            <a:r>
              <a:rPr lang="ru-RU" sz="1600" b="1" dirty="0" smtClean="0">
                <a:solidFill>
                  <a:srgbClr val="002060"/>
                </a:solidFill>
              </a:rPr>
              <a:t>Утверждены: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sz="1600" b="1" dirty="0" smtClean="0">
                <a:solidFill>
                  <a:srgbClr val="008080"/>
                </a:solidFill>
              </a:rPr>
              <a:t>правила </a:t>
            </a:r>
            <a:r>
              <a:rPr lang="ru-RU" sz="1600" b="1" dirty="0">
                <a:solidFill>
                  <a:srgbClr val="008080"/>
                </a:solidFill>
              </a:rPr>
              <a:t>недискриминационного доступа на товарный рынок услуг общедоступной почтовой связи</a:t>
            </a:r>
          </a:p>
          <a:p>
            <a:pPr marL="0" indent="0" algn="just">
              <a:buNone/>
              <a:defRPr/>
            </a:pPr>
            <a:r>
              <a:rPr lang="ru-RU" sz="1200" dirty="0" smtClean="0">
                <a:solidFill>
                  <a:srgbClr val="002060"/>
                </a:solidFill>
              </a:rPr>
              <a:t>(постановление </a:t>
            </a:r>
            <a:r>
              <a:rPr lang="ru-RU" sz="1200" dirty="0">
                <a:solidFill>
                  <a:srgbClr val="002060"/>
                </a:solidFill>
              </a:rPr>
              <a:t>Правительства </a:t>
            </a:r>
            <a:r>
              <a:rPr lang="ru-RU" sz="1200" dirty="0" smtClean="0">
                <a:solidFill>
                  <a:srgbClr val="002060"/>
                </a:solidFill>
              </a:rPr>
              <a:t>Российской Федерации </a:t>
            </a:r>
            <a:r>
              <a:rPr lang="ru-RU" sz="1200" dirty="0">
                <a:solidFill>
                  <a:srgbClr val="002060"/>
                </a:solidFill>
              </a:rPr>
              <a:t>от </a:t>
            </a:r>
            <a:r>
              <a:rPr lang="ru-RU" sz="1200" dirty="0" smtClean="0">
                <a:solidFill>
                  <a:srgbClr val="002060"/>
                </a:solidFill>
              </a:rPr>
              <a:t>22 декабря 2018 г. № 1640);</a:t>
            </a:r>
            <a:endParaRPr lang="ru-RU" altLang="ru-RU" sz="1200" dirty="0">
              <a:solidFill>
                <a:srgbClr val="002060"/>
              </a:solidFill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600" b="1" dirty="0" smtClean="0">
                <a:solidFill>
                  <a:srgbClr val="008080"/>
                </a:solidFill>
              </a:rPr>
              <a:t>правила </a:t>
            </a:r>
            <a:r>
              <a:rPr lang="ru-RU" sz="1600" b="1" dirty="0">
                <a:solidFill>
                  <a:srgbClr val="008080"/>
                </a:solidFill>
              </a:rPr>
              <a:t>недискриминационного доступа в </a:t>
            </a:r>
            <a:r>
              <a:rPr lang="ru-RU" sz="1600" b="1" dirty="0" smtClean="0">
                <a:solidFill>
                  <a:srgbClr val="008080"/>
                </a:solidFill>
              </a:rPr>
              <a:t>сфере теплоснабжения</a:t>
            </a:r>
            <a:endParaRPr lang="ru-RU" altLang="ru-RU" sz="1600" dirty="0">
              <a:solidFill>
                <a:srgbClr val="008080"/>
              </a:solidFill>
            </a:endParaRPr>
          </a:p>
          <a:p>
            <a:pPr marL="0" indent="0" algn="just">
              <a:buNone/>
              <a:defRPr/>
            </a:pPr>
            <a:r>
              <a:rPr lang="ru-RU" sz="1200" dirty="0" smtClean="0">
                <a:solidFill>
                  <a:srgbClr val="002060"/>
                </a:solidFill>
              </a:rPr>
              <a:t>(постановление </a:t>
            </a:r>
            <a:r>
              <a:rPr lang="ru-RU" sz="1200" dirty="0">
                <a:solidFill>
                  <a:srgbClr val="002060"/>
                </a:solidFill>
              </a:rPr>
              <a:t>Правительства </a:t>
            </a:r>
            <a:r>
              <a:rPr lang="ru-RU" sz="1200" dirty="0" smtClean="0">
                <a:solidFill>
                  <a:srgbClr val="002060"/>
                </a:solidFill>
              </a:rPr>
              <a:t>Российской Федерации </a:t>
            </a:r>
            <a:r>
              <a:rPr lang="ru-RU" sz="1200" dirty="0">
                <a:solidFill>
                  <a:srgbClr val="002060"/>
                </a:solidFill>
              </a:rPr>
              <a:t>от </a:t>
            </a:r>
            <a:r>
              <a:rPr lang="ru-RU" sz="1200" dirty="0" smtClean="0">
                <a:solidFill>
                  <a:srgbClr val="002060"/>
                </a:solidFill>
              </a:rPr>
              <a:t>5 июля 2018 г. № 787).</a:t>
            </a:r>
            <a:endParaRPr lang="ru-RU" altLang="ru-RU" sz="1200" dirty="0">
              <a:solidFill>
                <a:srgbClr val="002060"/>
              </a:solidFill>
            </a:endParaRPr>
          </a:p>
          <a:p>
            <a:pPr marL="0" indent="0" algn="just">
              <a:spcBef>
                <a:spcPts val="1200"/>
              </a:spcBef>
              <a:buNone/>
              <a:defRPr/>
            </a:pPr>
            <a:r>
              <a:rPr lang="ru-RU" altLang="ru-RU" sz="1600" dirty="0" smtClean="0">
                <a:solidFill>
                  <a:srgbClr val="002060"/>
                </a:solidFill>
              </a:rPr>
              <a:t>   </a:t>
            </a:r>
            <a:r>
              <a:rPr lang="ru-RU" altLang="ru-RU" sz="1600" b="1" dirty="0" smtClean="0">
                <a:solidFill>
                  <a:srgbClr val="002060"/>
                </a:solidFill>
              </a:rPr>
              <a:t>Внесены в Правительство Российской Федерации проекты: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8080"/>
                </a:solidFill>
              </a:rPr>
              <a:t>правил </a:t>
            </a:r>
            <a:r>
              <a:rPr lang="ru-RU" altLang="ru-RU" sz="1600" b="1" dirty="0">
                <a:solidFill>
                  <a:srgbClr val="008080"/>
                </a:solidFill>
              </a:rPr>
              <a:t>недискриминационного доступа к услугам </a:t>
            </a:r>
            <a:r>
              <a:rPr lang="ru-RU" altLang="ru-RU" sz="1600" b="1" dirty="0" smtClean="0">
                <a:solidFill>
                  <a:srgbClr val="008080"/>
                </a:solidFill>
              </a:rPr>
              <a:t>по </a:t>
            </a:r>
            <a:r>
              <a:rPr lang="ru-RU" altLang="ru-RU" sz="1600" b="1" dirty="0">
                <a:solidFill>
                  <a:srgbClr val="008080"/>
                </a:solidFill>
              </a:rPr>
              <a:t>транспортировке газа по магистральным </a:t>
            </a:r>
            <a:r>
              <a:rPr lang="ru-RU" altLang="ru-RU" sz="1600" b="1" dirty="0" smtClean="0">
                <a:solidFill>
                  <a:srgbClr val="008080"/>
                </a:solidFill>
              </a:rPr>
              <a:t>газопроводам;</a:t>
            </a:r>
            <a:endParaRPr lang="ru-RU" altLang="ru-RU" sz="1600" dirty="0" smtClean="0">
              <a:solidFill>
                <a:srgbClr val="00808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8080"/>
                </a:solidFill>
              </a:rPr>
              <a:t>правил </a:t>
            </a:r>
            <a:r>
              <a:rPr lang="ru-RU" altLang="ru-RU" sz="1600" b="1" dirty="0">
                <a:solidFill>
                  <a:srgbClr val="008080"/>
                </a:solidFill>
              </a:rPr>
              <a:t>недискриминационного доступа к услугам подземного хранения </a:t>
            </a:r>
            <a:r>
              <a:rPr lang="ru-RU" altLang="ru-RU" sz="1600" b="1" dirty="0" smtClean="0">
                <a:solidFill>
                  <a:srgbClr val="008080"/>
                </a:solidFill>
              </a:rPr>
              <a:t>газа;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 smtClean="0">
                <a:solidFill>
                  <a:srgbClr val="008080"/>
                </a:solidFill>
              </a:rPr>
              <a:t>правил </a:t>
            </a:r>
            <a:r>
              <a:rPr lang="ru-RU" altLang="ru-RU" sz="1600" b="1" dirty="0">
                <a:solidFill>
                  <a:srgbClr val="008080"/>
                </a:solidFill>
              </a:rPr>
              <a:t>подключения (технологического присоединения) к магистральным </a:t>
            </a:r>
            <a:r>
              <a:rPr lang="ru-RU" altLang="ru-RU" sz="1600" b="1" dirty="0" smtClean="0">
                <a:solidFill>
                  <a:srgbClr val="008080"/>
                </a:solidFill>
              </a:rPr>
              <a:t>газопроводам.</a:t>
            </a:r>
            <a:endParaRPr lang="ru-RU" altLang="ru-RU" sz="1600" b="1" dirty="0">
              <a:solidFill>
                <a:srgbClr val="008080"/>
              </a:solidFill>
            </a:endParaRPr>
          </a:p>
          <a:p>
            <a:pPr algn="just">
              <a:buFontTx/>
              <a:buChar char="-"/>
              <a:defRPr/>
            </a:pPr>
            <a:endParaRPr lang="ru-RU" sz="135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802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/>
          </p:cNvSpPr>
          <p:nvPr/>
        </p:nvSpPr>
        <p:spPr bwMode="auto">
          <a:xfrm>
            <a:off x="-58293" y="100203"/>
            <a:ext cx="6858000" cy="45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7500" tIns="33750" rIns="67500" bIns="3375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>
              <a:lnSpc>
                <a:spcPts val="1650"/>
              </a:lnSpc>
              <a:buSzPct val="45000"/>
            </a:pPr>
            <a:r>
              <a:rPr lang="ru-RU" sz="2400" b="1" kern="0" dirty="0">
                <a:solidFill>
                  <a:srgbClr val="FFFFFF"/>
                </a:solidFill>
                <a:ea typeface="ＭＳ Ｐゴシック" pitchFamily="34" charset="-128"/>
              </a:rPr>
              <a:t> </a:t>
            </a:r>
            <a:r>
              <a:rPr lang="ru-RU" sz="2000" b="1" kern="0" dirty="0">
                <a:solidFill>
                  <a:schemeClr val="bg1"/>
                </a:solidFill>
              </a:rPr>
              <a:t>Тарифное </a:t>
            </a:r>
            <a:r>
              <a:rPr lang="ru-RU" sz="2000" b="1" kern="0" dirty="0" smtClean="0">
                <a:solidFill>
                  <a:schemeClr val="bg1"/>
                </a:solidFill>
              </a:rPr>
              <a:t>регулирование</a:t>
            </a:r>
            <a:endParaRPr lang="ru-RU" sz="2000" b="1" kern="0" dirty="0">
              <a:solidFill>
                <a:schemeClr val="bg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fld id="{9C0B33A0-2D83-4904-8E04-062BF1EF93B9}" type="slidenum">
              <a:rPr lang="ru-RU" sz="1200">
                <a:solidFill>
                  <a:srgbClr val="FFFFFF"/>
                </a:solidFill>
              </a:rPr>
              <a:pPr/>
              <a:t>9</a:t>
            </a:fld>
            <a:endParaRPr lang="ru-RU" sz="1200" dirty="0">
              <a:solidFill>
                <a:srgbClr val="FFFFFF"/>
              </a:solidFill>
            </a:endParaRPr>
          </a:p>
        </p:txBody>
      </p:sp>
      <p:pic>
        <p:nvPicPr>
          <p:cNvPr id="11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37" y="892316"/>
            <a:ext cx="1143771" cy="98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40768" y="843558"/>
            <a:ext cx="54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8080"/>
                </a:solidFill>
                <a:latin typeface="+mn-lt"/>
              </a:rPr>
              <a:t>П</a:t>
            </a:r>
            <a:r>
              <a:rPr lang="ru-RU" sz="2000" b="1" dirty="0" smtClean="0">
                <a:solidFill>
                  <a:srgbClr val="008080"/>
                </a:solidFill>
                <a:latin typeface="+mn-lt"/>
              </a:rPr>
              <a:t>ринцип долгосрочного тарифного регулирования распространен на все сферы регулирования.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632" y="2213164"/>
            <a:ext cx="66607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8080"/>
                </a:solidFill>
                <a:latin typeface="+mn-lt"/>
              </a:rPr>
              <a:t>Устранены возможности для превышения предельного уровня тарифов в субъектах Российской Федерации.</a:t>
            </a:r>
            <a:endParaRPr lang="ru-RU" sz="2000" b="1" dirty="0">
              <a:solidFill>
                <a:srgbClr val="00808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126" y="3435846"/>
            <a:ext cx="6624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8080"/>
                </a:solidFill>
                <a:latin typeface="+mn-lt"/>
              </a:rPr>
              <a:t>Внедрен принцип ценового и тарифного регулирования, стимулирующий организации к сокращению издержек.</a:t>
            </a:r>
            <a:endParaRPr lang="ru-RU" sz="2000" b="1" dirty="0">
              <a:solidFill>
                <a:srgbClr val="00808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562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28691</TotalTime>
  <Words>1868</Words>
  <Application>Microsoft Office PowerPoint</Application>
  <PresentationFormat>Произвольный</PresentationFormat>
  <Paragraphs>220</Paragraphs>
  <Slides>21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MS PGothic</vt:lpstr>
      <vt:lpstr>MS PGothic</vt:lpstr>
      <vt:lpstr>Arial</vt:lpstr>
      <vt:lpstr>Mangal</vt:lpstr>
      <vt:lpstr>Segoe UI Emoji</vt:lpstr>
      <vt:lpstr>Times New Roman</vt:lpstr>
      <vt:lpstr>Wingdings</vt:lpstr>
      <vt:lpstr>2_Оформление по умолчанию</vt:lpstr>
      <vt:lpstr>Презентация PowerPoint</vt:lpstr>
      <vt:lpstr>Государственная политика по развитию конкуренции</vt:lpstr>
      <vt:lpstr>Задачи</vt:lpstr>
      <vt:lpstr>Выполнение «дорожных карт» по развитию конкуренции</vt:lpstr>
      <vt:lpstr>Региональный аспект развития конкуренции</vt:lpstr>
      <vt:lpstr>Ключевые показатели</vt:lpstr>
      <vt:lpstr>Законопроектная работа</vt:lpstr>
      <vt:lpstr>Правила недискриминационного доступа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Инновационные подходы при анализе сделок </vt:lpstr>
      <vt:lpstr>Международное сотрудничество</vt:lpstr>
      <vt:lpstr>Малое предпринимательство</vt:lpstr>
      <vt:lpstr>Презентация PowerPoint</vt:lpstr>
      <vt:lpstr>Проблемы</vt:lpstr>
      <vt:lpstr>Проблемы</vt:lpstr>
      <vt:lpstr>Стратегия развития конкуренции</vt:lpstr>
    </vt:vector>
  </TitlesOfParts>
  <Company>ФАС России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Самолысов П.В.</dc:creator>
  <cp:lastModifiedBy>Оксана Николаевна Кузнецова</cp:lastModifiedBy>
  <cp:revision>1607</cp:revision>
  <cp:lastPrinted>2019-08-22T12:14:26Z</cp:lastPrinted>
  <dcterms:created xsi:type="dcterms:W3CDTF">2012-02-14T15:20:51Z</dcterms:created>
  <dcterms:modified xsi:type="dcterms:W3CDTF">2019-08-27T13:08:29Z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Итоги работы ФАС России в 2009 году и задачи на 2010 год</vt:lpwstr>
  </property>
  <property fmtid="{D5CDD505-2E9C-101B-9397-08002B2CF9AE}" pid="3" name="Owner">
    <vt:lpwstr/>
  </property>
  <property fmtid="{D5CDD505-2E9C-101B-9397-08002B2CF9AE}" pid="4" name="Status">
    <vt:lpwstr/>
  </property>
</Properties>
</file>