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73" r:id="rId2"/>
    <p:sldId id="274" r:id="rId3"/>
    <p:sldId id="275" r:id="rId4"/>
    <p:sldId id="372" r:id="rId5"/>
    <p:sldId id="332" r:id="rId6"/>
    <p:sldId id="333" r:id="rId7"/>
    <p:sldId id="334" r:id="rId8"/>
    <p:sldId id="335" r:id="rId9"/>
    <p:sldId id="380" r:id="rId10"/>
    <p:sldId id="381" r:id="rId11"/>
    <p:sldId id="382" r:id="rId12"/>
    <p:sldId id="373" r:id="rId13"/>
    <p:sldId id="336" r:id="rId14"/>
    <p:sldId id="374" r:id="rId15"/>
    <p:sldId id="375" r:id="rId16"/>
    <p:sldId id="376" r:id="rId17"/>
    <p:sldId id="377" r:id="rId18"/>
    <p:sldId id="378" r:id="rId19"/>
    <p:sldId id="379" r:id="rId20"/>
    <p:sldId id="337" r:id="rId21"/>
    <p:sldId id="385" r:id="rId22"/>
    <p:sldId id="338" r:id="rId23"/>
    <p:sldId id="340" r:id="rId24"/>
    <p:sldId id="341" r:id="rId25"/>
    <p:sldId id="278" r:id="rId26"/>
    <p:sldId id="279" r:id="rId27"/>
    <p:sldId id="383" r:id="rId28"/>
    <p:sldId id="282" r:id="rId29"/>
    <p:sldId id="283" r:id="rId30"/>
    <p:sldId id="284" r:id="rId31"/>
    <p:sldId id="285" r:id="rId32"/>
    <p:sldId id="384" r:id="rId33"/>
    <p:sldId id="288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31" r:id="rId43"/>
  </p:sldIdLst>
  <p:sldSz cx="9906000" cy="6858000" type="A4"/>
  <p:notesSz cx="9906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36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&#1058;&#1072;&#1090;&#1100;&#1103;&#1085;&#1072;\Desktop\&#1050;&#1085;&#1080;&#1075;&#1072;1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tx>
            <c:strRef>
              <c:f>Лист6!$A$2</c:f>
              <c:strCache>
                <c:ptCount val="1"/>
                <c:pt idx="0">
                  <c:v>Дела</c:v>
                </c:pt>
              </c:strCache>
            </c:strRef>
          </c:tx>
          <c:spPr>
            <a:ln w="63500" cmpd="sng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6926609511580997E-3"/>
                  <c:y val="-3.997704699052834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2DB-4671-9C43-307DE782C1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6926609511580997E-3"/>
                  <c:y val="-3.997704699052834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2DB-4671-9C43-307DE782C1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848626658106729E-2"/>
                  <c:y val="-4.468041415405972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F2DB-4671-9C43-307DE782C1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463304755790527E-3"/>
                  <c:y val="3.057068299275694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F2DB-4671-9C43-307DE782C1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Лист6!$B$1:$F$1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Лист6!$B$2:$F$2</c:f>
              <c:numCache>
                <c:formatCode>General</c:formatCode>
                <c:ptCount val="5"/>
                <c:pt idx="0">
                  <c:v>10011</c:v>
                </c:pt>
                <c:pt idx="1">
                  <c:v>10022</c:v>
                </c:pt>
                <c:pt idx="2">
                  <c:v>9755</c:v>
                </c:pt>
                <c:pt idx="3">
                  <c:v>9092</c:v>
                </c:pt>
                <c:pt idx="4">
                  <c:v>4040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2DB-4671-9C43-307DE782C155}"/>
            </c:ext>
          </c:extLst>
        </c:ser>
        <c:ser>
          <c:idx val="1"/>
          <c:order val="1"/>
          <c:tx>
            <c:strRef>
              <c:f>Лист6!$A$3</c:f>
              <c:strCache>
                <c:ptCount val="1"/>
                <c:pt idx="0">
                  <c:v>Предупреждения</c:v>
                </c:pt>
              </c:strCache>
            </c:strRef>
          </c:tx>
          <c:spPr>
            <a:ln w="63500"/>
          </c:spPr>
          <c:marker>
            <c:symbol val="none"/>
          </c:marker>
          <c:dLbls>
            <c:dLbl>
              <c:idx val="0"/>
              <c:layout>
                <c:manualLayout>
                  <c:x val="1.0126582278481041E-2"/>
                  <c:y val="5.025125628140697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F2DB-4671-9C43-307DE782C1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5902338247404282E-2"/>
                  <c:y val="5.0895095155185727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F2DB-4671-9C43-307DE782C1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8848626658106729E-2"/>
                  <c:y val="4.7031819988856804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F2DB-4671-9C43-307DE782C1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2.692660951158099E-2"/>
                  <c:y val="4.938341098829988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8-F2DB-4671-9C43-307DE782C1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3463304755790527E-3"/>
                  <c:y val="-6.8196138983842511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F2DB-4671-9C43-307DE782C15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Лист6!$B$1:$F$1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Лист6!$B$3:$F$3</c:f>
              <c:numCache>
                <c:formatCode>General</c:formatCode>
                <c:ptCount val="5"/>
                <c:pt idx="0">
                  <c:v>1423</c:v>
                </c:pt>
                <c:pt idx="1">
                  <c:v>1759</c:v>
                </c:pt>
                <c:pt idx="2">
                  <c:v>1928</c:v>
                </c:pt>
                <c:pt idx="3">
                  <c:v>2362</c:v>
                </c:pt>
                <c:pt idx="4">
                  <c:v>5486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F2DB-4671-9C43-307DE782C155}"/>
            </c:ext>
          </c:extLst>
        </c:ser>
        <c:dLbls>
          <c:showVal val="1"/>
        </c:dLbls>
        <c:marker val="1"/>
        <c:axId val="142499840"/>
        <c:axId val="142501376"/>
      </c:lineChart>
      <c:catAx>
        <c:axId val="14249984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2501376"/>
        <c:crosses val="autoZero"/>
        <c:auto val="1"/>
        <c:lblAlgn val="ctr"/>
        <c:lblOffset val="100"/>
      </c:catAx>
      <c:valAx>
        <c:axId val="142501376"/>
        <c:scaling>
          <c:orientation val="minMax"/>
        </c:scaling>
        <c:delete val="1"/>
        <c:axPos val="l"/>
        <c:majorGridlines/>
        <c:numFmt formatCode="General" sourceLinked="1"/>
        <c:majorTickMark val="none"/>
        <c:tickLblPos val="none"/>
        <c:crossAx val="1424998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00393977002481"/>
          <c:y val="0.80627384924070866"/>
          <c:w val="0.33399606022997613"/>
          <c:h val="0.14819570536328538"/>
        </c:manualLayout>
      </c:layout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</c:chart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11813" y="0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3666B1-F629-42AF-BEF2-813AD4222059}" type="datetimeFigureOut">
              <a:rPr lang="ru-RU" smtClean="0"/>
              <a:pPr/>
              <a:t>15.03.2018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95625" y="514350"/>
            <a:ext cx="37147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0600" y="3257550"/>
            <a:ext cx="79248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11813" y="6513513"/>
            <a:ext cx="42926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9D6ED6-D3CD-4816-B066-EA03A98AAF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45D970-0AA9-42DD-B4F2-D360C990D307}" type="slidenum">
              <a:rPr lang="ru-RU" altLang="ru-RU"/>
              <a:pPr/>
              <a:t>4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9941FC-1DA4-43E3-BC81-99834CD759F2}" type="slidenum">
              <a:rPr lang="ru-RU" altLang="ru-RU"/>
              <a:pPr/>
              <a:t>5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CBFCD799-AB4F-463E-8CD8-4BEAA0968BFE}" type="slidenum">
              <a:rPr lang="ru-RU" altLang="ru-RU"/>
              <a:pPr defTabSz="930275"/>
              <a:t>7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961063" y="352425"/>
            <a:ext cx="2543175" cy="1760538"/>
          </a:xfrm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F750A9EC-3D8E-49F4-A3D4-844F91BECDC7}" type="slidenum">
              <a:rPr lang="ru-RU" altLang="ru-RU">
                <a:solidFill>
                  <a:srgbClr val="000000"/>
                </a:solidFill>
              </a:rPr>
              <a:pPr defTabSz="930275"/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3"/>
          <p:cNvSpPr>
            <a:spLocks/>
          </p:cNvSpPr>
          <p:nvPr/>
        </p:nvSpPr>
        <p:spPr bwMode="auto">
          <a:xfrm>
            <a:off x="5612321" y="6514716"/>
            <a:ext cx="4291367" cy="3421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3589" tIns="46795" rIns="93589" bIns="46795" anchor="b"/>
          <a:lstStyle/>
          <a:p>
            <a:pPr algn="r"/>
            <a:fld id="{9015E9DD-7193-4C63-B03A-F55DE01DC41F}" type="slidenum">
              <a:rPr lang="ru-RU" altLang="ru-RU" sz="1800">
                <a:solidFill>
                  <a:srgbClr val="000000"/>
                </a:solidFill>
              </a:rPr>
              <a:pPr algn="r"/>
              <a:t>10</a:t>
            </a:fld>
            <a:endParaRPr lang="ru-RU" alt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6868" name="Rectangle 3"/>
          <p:cNvSpPr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  <a:noFill/>
          <a:ln/>
        </p:spPr>
        <p:txBody>
          <a:bodyPr lIns="90688" tIns="45344" rIns="90688" bIns="45344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3"/>
          <p:cNvSpPr>
            <a:spLocks/>
          </p:cNvSpPr>
          <p:nvPr/>
        </p:nvSpPr>
        <p:spPr bwMode="auto">
          <a:xfrm>
            <a:off x="5612321" y="6514716"/>
            <a:ext cx="4291367" cy="3421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17694720 60000 65536"/>
              <a:gd name="T9" fmla="*/ 0 60000 65536"/>
              <a:gd name="T10" fmla="*/ 5898240 60000 65536"/>
              <a:gd name="T11" fmla="*/ 1179648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9525">
            <a:noFill/>
            <a:miter lim="800000"/>
            <a:headEnd/>
            <a:tailEnd/>
          </a:ln>
        </p:spPr>
        <p:txBody>
          <a:bodyPr lIns="93589" tIns="46795" rIns="93589" bIns="46795" anchor="b"/>
          <a:lstStyle/>
          <a:p>
            <a:pPr algn="r"/>
            <a:fld id="{AC3E0F50-2B61-4BDD-974D-A8C3A4795104}" type="slidenum">
              <a:rPr lang="ru-RU" altLang="ru-RU" sz="1800">
                <a:solidFill>
                  <a:srgbClr val="000000"/>
                </a:solidFill>
              </a:rPr>
              <a:pPr algn="r"/>
              <a:t>11</a:t>
            </a:fld>
            <a:endParaRPr lang="ru-RU" altLang="ru-RU" sz="18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0"/>
            <a:ext cx="0" cy="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7892" name="Rectangle 3"/>
          <p:cNvSpPr>
            <a:spLocks noGrp="1"/>
          </p:cNvSpPr>
          <p:nvPr>
            <p:ph type="body" sz="quarter" idx="1"/>
          </p:nvPr>
        </p:nvSpPr>
        <p:spPr>
          <a:xfrm>
            <a:off x="0" y="0"/>
            <a:ext cx="0" cy="0"/>
          </a:xfrm>
          <a:noFill/>
          <a:ln/>
        </p:spPr>
        <p:txBody>
          <a:bodyPr lIns="90688" tIns="45344" rIns="90688" bIns="45344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BFB4AED8-C8B5-4DB8-BD38-C79DC1C96EBC}" type="slidenum">
              <a:rPr lang="ru-RU" altLang="ru-RU"/>
              <a:pPr defTabSz="930275"/>
              <a:t>13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AD3927-A03C-4CFC-894A-5E8EC29E87C0}" type="slidenum">
              <a:rPr lang="ru-RU" altLang="ru-RU">
                <a:solidFill>
                  <a:srgbClr val="000000"/>
                </a:solidFill>
              </a:rPr>
              <a:pPr/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alt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0275"/>
            <a:fld id="{D741813C-5F00-4366-BAB6-8908A4B1C92D}" type="slidenum">
              <a:rPr lang="ru-RU" altLang="ru-RU"/>
              <a:pPr defTabSz="930275"/>
              <a:t>20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1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>
                <a:solidFill>
                  <a:srgbClr val="0E273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89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906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906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132320" y="6377940"/>
            <a:ext cx="2278380" cy="276999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22E8E-2C36-4D20-83B0-30F67B9953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6624635"/>
            <a:ext cx="9906000" cy="2333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906000" cy="9080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823" y="-27305"/>
            <a:ext cx="9680353" cy="6467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67639" y="1033907"/>
            <a:ext cx="8770721" cy="29100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rgbClr val="0E273C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1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solutions.fas.gov.ru/to/ingushskoe-ufas-rossii/408-9-15-17" TargetMode="Externa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hyperlink" Target="https://twitter.com/UFASRepublicRI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1559852" y="2060575"/>
            <a:ext cx="8346148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dirty="0" smtClean="0">
                <a:solidFill>
                  <a:srgbClr val="008080"/>
                </a:solidFill>
                <a:ea typeface="ＭＳ Ｐゴシック" pitchFamily="34" charset="-128"/>
              </a:rPr>
              <a:t>                                                          Ингушское  УФАС  России</a:t>
            </a:r>
            <a:endParaRPr lang="en-US" altLang="ru-RU" sz="2000" b="1" dirty="0">
              <a:solidFill>
                <a:srgbClr val="008080"/>
              </a:solidFill>
              <a:ea typeface="ＭＳ Ｐゴシック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96549" y="3140969"/>
            <a:ext cx="84249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Публичное обсуждение правоприменительной практики Ингушского УФАС за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I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квартал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2018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Номер слайда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D73A994-74E6-40CF-9D88-22DB1305463A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-13758" y="1"/>
            <a:ext cx="9777016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2800" b="1" kern="0" dirty="0" smtClean="0">
                <a:solidFill>
                  <a:schemeClr val="bg1"/>
                </a:solidFill>
              </a:rPr>
              <a:t>Основные мероприятия</a:t>
            </a:r>
            <a:endParaRPr lang="ru-RU" sz="2800" b="1" kern="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838" y="1647826"/>
            <a:ext cx="9204325" cy="21852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Основные поручения Правительству РФ:</a:t>
            </a:r>
          </a:p>
          <a:p>
            <a:pPr algn="just"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2"/>
                </a:solidFill>
              </a:rPr>
              <a:t>утвердить планы мероприятий по развитию конкуренции на 2018 - 2020 годы в отраслях экономики Российской Федерации с определением в них перечней ключевых показателей </a:t>
            </a: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2"/>
                </a:solidFill>
              </a:rPr>
              <a:t>утвердить план мероприятий по переходу отдельных сфер естественных монополий из состояния естественной монополии в состояние конкурентного рынка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Номер слайда 5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FA7B3CC-4C1C-4BB3-9900-437F1C306913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-13758" y="1"/>
            <a:ext cx="9777016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2800" b="1" kern="0" dirty="0" smtClean="0">
                <a:solidFill>
                  <a:schemeClr val="bg1"/>
                </a:solidFill>
              </a:rPr>
              <a:t>Основные мероприятия</a:t>
            </a:r>
            <a:endParaRPr lang="ru-RU" sz="2800" b="1" kern="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8229" y="4606926"/>
            <a:ext cx="8972153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	Общественной палате Российской Федерации:</a:t>
            </a:r>
          </a:p>
          <a:p>
            <a:pPr algn="just">
              <a:defRPr/>
            </a:pPr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Предложить создание совещательных органов по развитию конкуренции на базе общественно-консультативных советов ФАС России во всех субъектах РФ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8229" y="2828926"/>
            <a:ext cx="9206044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	Органам власти субъектов РФ:</a:t>
            </a:r>
          </a:p>
          <a:p>
            <a:pPr algn="just">
              <a:defRPr/>
            </a:pPr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Активизировать работу по развитию конкуренции в субъектах Российской Федерации, в том числе на основе Стандарта развития конкуренции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229" y="985838"/>
            <a:ext cx="9206044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      Генеральной прокуратуре РФ:</a:t>
            </a:r>
          </a:p>
          <a:p>
            <a:pPr algn="just">
              <a:defRPr/>
            </a:pPr>
            <a:endParaRPr lang="ru-RU" sz="10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Обеспечить координацию деятельности правоохранительных органов в целях предупреждения и пресечения картелей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E422058-7EF7-432E-A906-6FD48EB4EB00}" type="slidenum">
              <a:rPr lang="ru-RU" altLang="ru-RU">
                <a:solidFill>
                  <a:srgbClr val="FFFFFF"/>
                </a:solidFill>
              </a:rPr>
              <a:pPr/>
              <a:t>12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428229" y="1133475"/>
            <a:ext cx="9214644" cy="377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SzPct val="100000"/>
              <a:defRPr/>
            </a:pPr>
            <a:r>
              <a:rPr lang="ru-RU" sz="3200" b="1" dirty="0">
                <a:solidFill>
                  <a:srgbClr val="FF0000"/>
                </a:solidFill>
                <a:ea typeface="ＭＳ Ｐゴシック" pitchFamily="34" charset="-128"/>
                <a:cs typeface="Mangal" pitchFamily="18" charset="0"/>
              </a:rPr>
              <a:t>Сохранились государственно-монополистические тенденции в экономике: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b="1" dirty="0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Закон о естественных монополиях сдерживает переход естественных монополий в состояние конкуренции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b="1" dirty="0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Во многих потенциально конкурентных сферах частный бизнес отсутствует или недостаточен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b="1" dirty="0" err="1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ГУПы</a:t>
            </a:r>
            <a:r>
              <a:rPr lang="ru-RU" sz="2600" b="1" dirty="0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 и </a:t>
            </a:r>
            <a:r>
              <a:rPr lang="ru-RU" sz="2600" b="1" dirty="0" err="1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МУПы</a:t>
            </a:r>
            <a:r>
              <a:rPr lang="ru-RU" sz="2600" b="1" dirty="0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 препятствуют развитию конкуренции</a:t>
            </a:r>
          </a:p>
        </p:txBody>
      </p:sp>
      <p:sp>
        <p:nvSpPr>
          <p:cNvPr id="5" name="Text Box 307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556" y="90489"/>
            <a:ext cx="9794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35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800" b="1" kern="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Проблемы развития экономики</a:t>
            </a:r>
            <a:endParaRPr lang="ru-RU" altLang="ru-RU" sz="2800" b="1" kern="0" dirty="0">
              <a:solidFill>
                <a:srgbClr val="FFFFFF"/>
              </a:solidFill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634156" y="6580188"/>
            <a:ext cx="2311400" cy="304800"/>
          </a:xfrm>
          <a:prstGeom prst="rect">
            <a:avLst/>
          </a:prstGeom>
          <a:noFill/>
        </p:spPr>
        <p:txBody>
          <a:bodyPr/>
          <a:lstStyle/>
          <a:p>
            <a:fld id="{93C8D977-DDB9-4100-81A1-6A4BF5777BA5}" type="slidenum">
              <a:rPr lang="ru-RU" altLang="ru-RU" sz="1400">
                <a:solidFill>
                  <a:srgbClr val="FFFFFF"/>
                </a:solidFill>
              </a:rPr>
              <a:pPr/>
              <a:t>13</a:t>
            </a:fld>
            <a:endParaRPr lang="ru-RU" altLang="ru-RU" sz="1400">
              <a:solidFill>
                <a:srgbClr val="FFFFFF"/>
              </a:solidFill>
            </a:endParaRPr>
          </a:p>
        </p:txBody>
      </p:sp>
      <p:sp>
        <p:nvSpPr>
          <p:cNvPr id="12292" name="Прямоугольник 1"/>
          <p:cNvSpPr>
            <a:spLocks noChangeArrowheads="1"/>
          </p:cNvSpPr>
          <p:nvPr/>
        </p:nvSpPr>
        <p:spPr bwMode="auto">
          <a:xfrm>
            <a:off x="311284" y="930276"/>
            <a:ext cx="9283435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Реформа контрольно-надзорной деятельности ФАС России стартовала в 2016 году: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1200" b="1" dirty="0" smtClean="0">
              <a:solidFill>
                <a:schemeClr val="accent2"/>
              </a:solidFill>
            </a:endParaRPr>
          </a:p>
          <a:p>
            <a:pPr marL="3600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 smtClean="0">
                <a:solidFill>
                  <a:schemeClr val="accent2"/>
                </a:solidFill>
              </a:rPr>
              <a:t>ФАС России концентрируется на нарушениях, имеющих значение для конкуренции в целом</a:t>
            </a:r>
          </a:p>
          <a:p>
            <a:pPr marL="3600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 smtClean="0">
                <a:solidFill>
                  <a:schemeClr val="accent2"/>
                </a:solidFill>
              </a:rPr>
              <a:t>Снижение административной нагрузки на бизнес (введены иммунитеты для малого бизнеса)</a:t>
            </a:r>
          </a:p>
          <a:p>
            <a:pPr marL="3600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 smtClean="0">
                <a:solidFill>
                  <a:schemeClr val="accent2"/>
                </a:solidFill>
              </a:rPr>
              <a:t>Подготовлены законопроекты об отказе от проведения плановых проверок в сфере рекламы и регулирования тарифов</a:t>
            </a:r>
          </a:p>
          <a:p>
            <a:pPr marL="3600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 smtClean="0">
                <a:solidFill>
                  <a:schemeClr val="accent2"/>
                </a:solidFill>
              </a:rPr>
              <a:t>Подготовлены акты Правительства РФ по внедрению риск-ориентированного подхода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0" y="153989"/>
            <a:ext cx="9906000" cy="340368"/>
          </a:xfrm>
        </p:spPr>
        <p:txBody>
          <a:bodyPr lIns="83077" tIns="41538" rIns="83077" bIns="41538" anchor="t"/>
          <a:lstStyle/>
          <a:p>
            <a:pPr algn="r">
              <a:lnSpc>
                <a:spcPts val="2031"/>
              </a:lnSpc>
              <a:buSzPct val="45000"/>
              <a:defRPr/>
            </a:pPr>
            <a:r>
              <a:rPr lang="ru-RU" altLang="ru-RU" sz="2585" b="1" dirty="0">
                <a:solidFill>
                  <a:schemeClr val="bg1"/>
                </a:solidFill>
              </a:rPr>
              <a:t>Модернизация законодательства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906000" cy="2638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624635"/>
            <a:ext cx="9906000" cy="23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30809" y="3463925"/>
            <a:ext cx="9243695" cy="1471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-635" algn="ctr">
              <a:lnSpc>
                <a:spcPct val="100000"/>
              </a:lnSpc>
            </a:pP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32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р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али</a:t>
            </a:r>
            <a:r>
              <a:rPr sz="3200" b="1" spc="-45" dirty="0">
                <a:solidFill>
                  <a:srgbClr val="333399"/>
                </a:solidFill>
                <a:latin typeface="Arial"/>
                <a:cs typeface="Arial"/>
              </a:rPr>
              <a:t>з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ц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ии</a:t>
            </a:r>
            <a:r>
              <a:rPr sz="3200" b="1" spc="-6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мер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пр</a:t>
            </a:r>
            <a:r>
              <a:rPr sz="3200" b="1" spc="-15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ят</a:t>
            </a:r>
            <a:r>
              <a:rPr sz="3200" b="1" spc="-15" dirty="0">
                <a:solidFill>
                  <a:srgbClr val="333399"/>
                </a:solidFill>
                <a:latin typeface="Arial"/>
                <a:cs typeface="Arial"/>
              </a:rPr>
              <a:t>и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й</a:t>
            </a:r>
            <a:r>
              <a:rPr sz="3200" b="1" spc="-5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р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3200" b="1" spc="-35" dirty="0">
                <a:solidFill>
                  <a:srgbClr val="333399"/>
                </a:solidFill>
                <a:latin typeface="Arial"/>
                <a:cs typeface="Arial"/>
              </a:rPr>
              <a:t>ф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3200" b="1" spc="-45" dirty="0">
                <a:solidFill>
                  <a:srgbClr val="333399"/>
                </a:solidFill>
                <a:latin typeface="Arial"/>
                <a:cs typeface="Arial"/>
              </a:rPr>
              <a:t>р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мы </a:t>
            </a:r>
            <a:r>
              <a:rPr sz="3200" b="1" spc="-30" dirty="0">
                <a:solidFill>
                  <a:srgbClr val="333399"/>
                </a:solidFill>
                <a:latin typeface="Arial"/>
                <a:cs typeface="Arial"/>
              </a:rPr>
              <a:t>к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онтр</a:t>
            </a:r>
            <a:r>
              <a:rPr sz="3200" b="1" spc="-9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льной</a:t>
            </a:r>
            <a:r>
              <a:rPr sz="3200" b="1" spc="-7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и н</a:t>
            </a:r>
            <a:r>
              <a:rPr sz="3200" b="1" spc="-15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3200" b="1" spc="25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3200" b="1" spc="-80" dirty="0">
                <a:solidFill>
                  <a:srgbClr val="333399"/>
                </a:solidFill>
                <a:latin typeface="Arial"/>
                <a:cs typeface="Arial"/>
              </a:rPr>
              <a:t>з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орной</a:t>
            </a:r>
            <a:r>
              <a:rPr sz="3200" b="1" spc="-2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r>
              <a:rPr sz="3200" b="1" spc="-15" dirty="0">
                <a:solidFill>
                  <a:srgbClr val="333399"/>
                </a:solidFill>
                <a:latin typeface="Arial"/>
                <a:cs typeface="Arial"/>
              </a:rPr>
              <a:t>е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ятельн</a:t>
            </a:r>
            <a:r>
              <a:rPr sz="3200" b="1" spc="-4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сти</a:t>
            </a:r>
            <a:r>
              <a:rPr sz="32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85" dirty="0">
                <a:solidFill>
                  <a:srgbClr val="333399"/>
                </a:solidFill>
                <a:latin typeface="Arial"/>
                <a:cs typeface="Arial"/>
              </a:rPr>
              <a:t>ФА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С </a:t>
            </a:r>
            <a:r>
              <a:rPr sz="3200" b="1" spc="-90" dirty="0">
                <a:solidFill>
                  <a:srgbClr val="333399"/>
                </a:solidFill>
                <a:latin typeface="Arial"/>
                <a:cs typeface="Arial"/>
              </a:rPr>
              <a:t>Р</a:t>
            </a:r>
            <a:r>
              <a:rPr sz="3200" b="1" spc="-4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с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с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ии</a:t>
            </a:r>
            <a:r>
              <a:rPr sz="3200" b="1" spc="-45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35" dirty="0">
                <a:solidFill>
                  <a:srgbClr val="333399"/>
                </a:solidFill>
                <a:latin typeface="Arial"/>
                <a:cs typeface="Arial"/>
              </a:rPr>
              <a:t>з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а</a:t>
            </a:r>
            <a:r>
              <a:rPr sz="3200" b="1" spc="-2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2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0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17</a:t>
            </a:r>
            <a:r>
              <a:rPr sz="3200" b="1" spc="-10" dirty="0">
                <a:solidFill>
                  <a:srgbClr val="333399"/>
                </a:solidFill>
                <a:latin typeface="Arial"/>
                <a:cs typeface="Arial"/>
              </a:rPr>
              <a:t> </a:t>
            </a:r>
            <a:r>
              <a:rPr sz="3200" b="1" spc="-45" dirty="0">
                <a:solidFill>
                  <a:srgbClr val="333399"/>
                </a:solidFill>
                <a:latin typeface="Arial"/>
                <a:cs typeface="Arial"/>
              </a:rPr>
              <a:t>г</a:t>
            </a:r>
            <a:r>
              <a:rPr sz="3200" b="1" spc="-40" dirty="0">
                <a:solidFill>
                  <a:srgbClr val="333399"/>
                </a:solidFill>
                <a:latin typeface="Arial"/>
                <a:cs typeface="Arial"/>
              </a:rPr>
              <a:t>о</a:t>
            </a:r>
            <a:r>
              <a:rPr sz="3200" b="1" dirty="0">
                <a:solidFill>
                  <a:srgbClr val="333399"/>
                </a:solidFill>
                <a:latin typeface="Arial"/>
                <a:cs typeface="Arial"/>
              </a:rPr>
              <a:t>д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02483" y="2222246"/>
            <a:ext cx="722312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8080"/>
                </a:solidFill>
                <a:latin typeface="Arial"/>
                <a:cs typeface="Arial"/>
              </a:rPr>
              <a:t>ФЕД</a:t>
            </a:r>
            <a:r>
              <a:rPr sz="2400" b="1" spc="-15" dirty="0">
                <a:solidFill>
                  <a:srgbClr val="008080"/>
                </a:solidFill>
                <a:latin typeface="Arial"/>
                <a:cs typeface="Arial"/>
              </a:rPr>
              <a:t>Е</a:t>
            </a:r>
            <a:r>
              <a:rPr sz="2400" b="1" spc="-225" dirty="0">
                <a:solidFill>
                  <a:srgbClr val="008080"/>
                </a:solidFill>
                <a:latin typeface="Arial"/>
                <a:cs typeface="Arial"/>
              </a:rPr>
              <a:t>Р</a:t>
            </a:r>
            <a:r>
              <a:rPr sz="2400" b="1" spc="15" dirty="0">
                <a:solidFill>
                  <a:srgbClr val="008080"/>
                </a:solidFill>
                <a:latin typeface="Arial"/>
                <a:cs typeface="Arial"/>
              </a:rPr>
              <a:t>А</a:t>
            </a:r>
            <a:r>
              <a:rPr sz="2400" b="1" dirty="0">
                <a:solidFill>
                  <a:srgbClr val="008080"/>
                </a:solidFill>
                <a:latin typeface="Arial"/>
                <a:cs typeface="Arial"/>
              </a:rPr>
              <a:t>ЛЬ</a:t>
            </a:r>
            <a:r>
              <a:rPr sz="2400" b="1" spc="-10" dirty="0">
                <a:solidFill>
                  <a:srgbClr val="008080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008080"/>
                </a:solidFill>
                <a:latin typeface="Arial"/>
                <a:cs typeface="Arial"/>
              </a:rPr>
              <a:t>АЯ</a:t>
            </a:r>
            <a:r>
              <a:rPr sz="2400" b="1" spc="35" dirty="0">
                <a:solidFill>
                  <a:srgbClr val="00808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008080"/>
                </a:solidFill>
                <a:latin typeface="Arial"/>
                <a:cs typeface="Arial"/>
              </a:rPr>
              <a:t>А</a:t>
            </a:r>
            <a:r>
              <a:rPr sz="2400" b="1" spc="-10" dirty="0">
                <a:solidFill>
                  <a:srgbClr val="008080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008080"/>
                </a:solidFill>
                <a:latin typeface="Arial"/>
                <a:cs typeface="Arial"/>
              </a:rPr>
              <a:t>ТИМ</a:t>
            </a:r>
            <a:r>
              <a:rPr sz="2400" b="1" spc="5" dirty="0">
                <a:solidFill>
                  <a:srgbClr val="00808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008080"/>
                </a:solidFill>
                <a:latin typeface="Arial"/>
                <a:cs typeface="Arial"/>
              </a:rPr>
              <a:t>НОП</a:t>
            </a:r>
            <a:r>
              <a:rPr sz="2400" b="1" spc="-55" dirty="0">
                <a:solidFill>
                  <a:srgbClr val="008080"/>
                </a:solidFill>
                <a:latin typeface="Arial"/>
                <a:cs typeface="Arial"/>
              </a:rPr>
              <a:t>О</a:t>
            </a:r>
            <a:r>
              <a:rPr sz="2400" b="1" dirty="0">
                <a:solidFill>
                  <a:srgbClr val="008080"/>
                </a:solidFill>
                <a:latin typeface="Arial"/>
                <a:cs typeface="Arial"/>
              </a:rPr>
              <a:t>ЛЬ</a:t>
            </a:r>
            <a:r>
              <a:rPr sz="2400" b="1" spc="-10" dirty="0">
                <a:solidFill>
                  <a:srgbClr val="008080"/>
                </a:solidFill>
                <a:latin typeface="Arial"/>
                <a:cs typeface="Arial"/>
              </a:rPr>
              <a:t>Н</a:t>
            </a:r>
            <a:r>
              <a:rPr sz="2400" b="1" dirty="0">
                <a:solidFill>
                  <a:srgbClr val="008080"/>
                </a:solidFill>
                <a:latin typeface="Arial"/>
                <a:cs typeface="Arial"/>
              </a:rPr>
              <a:t>АЯ </a:t>
            </a:r>
            <a:r>
              <a:rPr sz="2400" b="1" spc="-65" dirty="0">
                <a:solidFill>
                  <a:srgbClr val="008080"/>
                </a:solidFill>
                <a:latin typeface="Arial"/>
                <a:cs typeface="Arial"/>
              </a:rPr>
              <a:t>С</a:t>
            </a:r>
            <a:r>
              <a:rPr sz="2400" b="1" dirty="0">
                <a:solidFill>
                  <a:srgbClr val="008080"/>
                </a:solidFill>
                <a:latin typeface="Arial"/>
                <a:cs typeface="Arial"/>
              </a:rPr>
              <a:t>Л</a:t>
            </a:r>
            <a:r>
              <a:rPr sz="2400" b="1" spc="-10" dirty="0">
                <a:solidFill>
                  <a:srgbClr val="008080"/>
                </a:solidFill>
                <a:latin typeface="Arial"/>
                <a:cs typeface="Arial"/>
              </a:rPr>
              <a:t>У</a:t>
            </a:r>
            <a:r>
              <a:rPr sz="2400" b="1" dirty="0">
                <a:solidFill>
                  <a:srgbClr val="008080"/>
                </a:solidFill>
                <a:latin typeface="Arial"/>
                <a:cs typeface="Arial"/>
              </a:rPr>
              <a:t>Ж</a:t>
            </a:r>
            <a:r>
              <a:rPr sz="2400" b="1" spc="-95" dirty="0">
                <a:solidFill>
                  <a:srgbClr val="008080"/>
                </a:solidFill>
                <a:latin typeface="Arial"/>
                <a:cs typeface="Arial"/>
              </a:rPr>
              <a:t>Б</a:t>
            </a:r>
            <a:r>
              <a:rPr sz="2400" b="1" dirty="0">
                <a:solidFill>
                  <a:srgbClr val="008080"/>
                </a:solidFill>
                <a:latin typeface="Arial"/>
                <a:cs typeface="Arial"/>
              </a:rPr>
              <a:t>А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 marL="4906010">
              <a:lnSpc>
                <a:spcPct val="100000"/>
              </a:lnSpc>
            </a:pPr>
            <a:r>
              <a:rPr sz="2800" spc="-25" dirty="0"/>
              <a:t>О</a:t>
            </a:r>
            <a:r>
              <a:rPr sz="2800" spc="-15" dirty="0"/>
              <a:t> </a:t>
            </a:r>
            <a:r>
              <a:rPr sz="2800" spc="-20" dirty="0"/>
              <a:t>прое</a:t>
            </a:r>
            <a:r>
              <a:rPr sz="2800" spc="-5" dirty="0"/>
              <a:t>к</a:t>
            </a:r>
            <a:r>
              <a:rPr sz="2800" spc="-55" dirty="0"/>
              <a:t>т</a:t>
            </a:r>
            <a:r>
              <a:rPr sz="2800" spc="-20" dirty="0"/>
              <a:t>е</a:t>
            </a:r>
            <a:r>
              <a:rPr sz="2800" spc="40" dirty="0"/>
              <a:t> </a:t>
            </a:r>
            <a:r>
              <a:rPr sz="2800" spc="-20" dirty="0"/>
              <a:t>ре</a:t>
            </a:r>
            <a:r>
              <a:rPr sz="2800" spc="-60" dirty="0"/>
              <a:t>ф</a:t>
            </a:r>
            <a:r>
              <a:rPr sz="2800" spc="-20" dirty="0"/>
              <a:t>о</a:t>
            </a:r>
            <a:r>
              <a:rPr sz="2800" spc="-65" dirty="0"/>
              <a:t>р</a:t>
            </a:r>
            <a:r>
              <a:rPr sz="2800" spc="-25" dirty="0"/>
              <a:t>мы</a:t>
            </a:r>
            <a:r>
              <a:rPr sz="2800" spc="25" dirty="0"/>
              <a:t> </a:t>
            </a:r>
            <a:r>
              <a:rPr sz="2800" spc="-20" dirty="0"/>
              <a:t>КНД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344406" y="6622186"/>
            <a:ext cx="138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681851" y="3147060"/>
            <a:ext cx="2667000" cy="34744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50" marR="6350" indent="3810" algn="ctr">
              <a:lnSpc>
                <a:spcPct val="100000"/>
              </a:lnSpc>
            </a:pPr>
            <a:r>
              <a:rPr dirty="0">
                <a:solidFill>
                  <a:srgbClr val="C00000"/>
                </a:solidFill>
                <a:latin typeface="Cambria"/>
                <a:cs typeface="Cambria"/>
              </a:rPr>
              <a:t>Про</a:t>
            </a:r>
            <a:r>
              <a:rPr spc="-15" dirty="0">
                <a:solidFill>
                  <a:srgbClr val="C00000"/>
                </a:solidFill>
                <a:latin typeface="Cambria"/>
                <a:cs typeface="Cambria"/>
              </a:rPr>
              <a:t>г</a:t>
            </a:r>
            <a:r>
              <a:rPr dirty="0">
                <a:solidFill>
                  <a:srgbClr val="C00000"/>
                </a:solidFill>
                <a:latin typeface="Cambria"/>
                <a:cs typeface="Cambria"/>
              </a:rPr>
              <a:t>рамма</a:t>
            </a:r>
            <a:r>
              <a:rPr spc="-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>
                <a:solidFill>
                  <a:srgbClr val="C00000"/>
                </a:solidFill>
                <a:latin typeface="Cambria"/>
                <a:cs typeface="Cambria"/>
              </a:rPr>
              <a:t>«</a:t>
            </a:r>
            <a:r>
              <a:rPr spc="-45" dirty="0">
                <a:solidFill>
                  <a:srgbClr val="C00000"/>
                </a:solidFill>
                <a:latin typeface="Cambria"/>
                <a:cs typeface="Cambria"/>
              </a:rPr>
              <a:t>Р</a:t>
            </a:r>
            <a:r>
              <a:rPr dirty="0">
                <a:solidFill>
                  <a:srgbClr val="C00000"/>
                </a:solidFill>
                <a:latin typeface="Cambria"/>
                <a:cs typeface="Cambria"/>
              </a:rPr>
              <a:t>еформа </a:t>
            </a:r>
            <a:r>
              <a:rPr spc="-25" dirty="0">
                <a:solidFill>
                  <a:srgbClr val="C00000"/>
                </a:solidFill>
                <a:latin typeface="Cambria"/>
                <a:cs typeface="Cambria"/>
              </a:rPr>
              <a:t>к</a:t>
            </a:r>
            <a:r>
              <a:rPr dirty="0">
                <a:solidFill>
                  <a:srgbClr val="C00000"/>
                </a:solidFill>
                <a:latin typeface="Cambria"/>
                <a:cs typeface="Cambria"/>
              </a:rPr>
              <a:t>онт</a:t>
            </a:r>
            <a:r>
              <a:rPr spc="-10" dirty="0">
                <a:solidFill>
                  <a:srgbClr val="C00000"/>
                </a:solidFill>
                <a:latin typeface="Cambria"/>
                <a:cs typeface="Cambria"/>
              </a:rPr>
              <a:t>р</a:t>
            </a:r>
            <a:r>
              <a:rPr dirty="0">
                <a:solidFill>
                  <a:srgbClr val="C00000"/>
                </a:solidFill>
                <a:latin typeface="Cambria"/>
                <a:cs typeface="Cambria"/>
              </a:rPr>
              <a:t>ольной и</a:t>
            </a:r>
            <a:r>
              <a:rPr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>
                <a:solidFill>
                  <a:srgbClr val="C00000"/>
                </a:solidFill>
                <a:latin typeface="Cambria"/>
                <a:cs typeface="Cambria"/>
              </a:rPr>
              <a:t>надзорной д</a:t>
            </a:r>
            <a:r>
              <a:rPr spc="5" dirty="0">
                <a:solidFill>
                  <a:srgbClr val="C00000"/>
                </a:solidFill>
                <a:latin typeface="Cambria"/>
                <a:cs typeface="Cambria"/>
              </a:rPr>
              <a:t>е</a:t>
            </a:r>
            <a:r>
              <a:rPr dirty="0">
                <a:solidFill>
                  <a:srgbClr val="C00000"/>
                </a:solidFill>
                <a:latin typeface="Cambria"/>
                <a:cs typeface="Cambria"/>
              </a:rPr>
              <a:t>ятельности»</a:t>
            </a:r>
            <a:r>
              <a:rPr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spc="10" dirty="0">
                <a:solidFill>
                  <a:srgbClr val="C00000"/>
                </a:solidFill>
                <a:latin typeface="Cambria"/>
                <a:cs typeface="Cambria"/>
              </a:rPr>
              <a:t>у</a:t>
            </a:r>
            <a:r>
              <a:rPr dirty="0">
                <a:solidFill>
                  <a:srgbClr val="C00000"/>
                </a:solidFill>
                <a:latin typeface="Cambria"/>
                <a:cs typeface="Cambria"/>
              </a:rPr>
              <a:t>тве</a:t>
            </a:r>
            <a:r>
              <a:rPr spc="-30" dirty="0">
                <a:solidFill>
                  <a:srgbClr val="C00000"/>
                </a:solidFill>
                <a:latin typeface="Cambria"/>
                <a:cs typeface="Cambria"/>
              </a:rPr>
              <a:t>р</a:t>
            </a:r>
            <a:r>
              <a:rPr spc="35" dirty="0">
                <a:solidFill>
                  <a:srgbClr val="C00000"/>
                </a:solidFill>
                <a:latin typeface="Cambria"/>
                <a:cs typeface="Cambria"/>
              </a:rPr>
              <a:t>ж</a:t>
            </a:r>
            <a:r>
              <a:rPr dirty="0">
                <a:solidFill>
                  <a:srgbClr val="C00000"/>
                </a:solidFill>
                <a:latin typeface="Cambria"/>
                <a:cs typeface="Cambria"/>
              </a:rPr>
              <a:t>д</a:t>
            </a:r>
            <a:r>
              <a:rPr spc="5" dirty="0">
                <a:solidFill>
                  <a:srgbClr val="C00000"/>
                </a:solidFill>
                <a:latin typeface="Cambria"/>
                <a:cs typeface="Cambria"/>
              </a:rPr>
              <a:t>е</a:t>
            </a:r>
            <a:r>
              <a:rPr dirty="0">
                <a:solidFill>
                  <a:srgbClr val="C00000"/>
                </a:solidFill>
                <a:latin typeface="Cambria"/>
                <a:cs typeface="Cambria"/>
              </a:rPr>
              <a:t>на 21</a:t>
            </a:r>
            <a:r>
              <a:rPr spc="-15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>
                <a:solidFill>
                  <a:srgbClr val="C00000"/>
                </a:solidFill>
                <a:latin typeface="Cambria"/>
                <a:cs typeface="Cambria"/>
              </a:rPr>
              <a:t>д</a:t>
            </a:r>
            <a:r>
              <a:rPr spc="5" dirty="0">
                <a:solidFill>
                  <a:srgbClr val="C00000"/>
                </a:solidFill>
                <a:latin typeface="Cambria"/>
                <a:cs typeface="Cambria"/>
              </a:rPr>
              <a:t>е</a:t>
            </a:r>
            <a:r>
              <a:rPr dirty="0">
                <a:solidFill>
                  <a:srgbClr val="C00000"/>
                </a:solidFill>
                <a:latin typeface="Cambria"/>
                <a:cs typeface="Cambria"/>
              </a:rPr>
              <a:t>кабря 2016</a:t>
            </a:r>
            <a:r>
              <a:rPr spc="-20" dirty="0">
                <a:solidFill>
                  <a:srgbClr val="C00000"/>
                </a:solidFill>
                <a:latin typeface="Cambria"/>
                <a:cs typeface="Cambria"/>
              </a:rPr>
              <a:t> </a:t>
            </a:r>
            <a:r>
              <a:rPr dirty="0">
                <a:solidFill>
                  <a:srgbClr val="C00000"/>
                </a:solidFill>
                <a:latin typeface="Cambria"/>
                <a:cs typeface="Cambria"/>
              </a:rPr>
              <a:t>г</a:t>
            </a:r>
            <a:r>
              <a:rPr spc="-70" dirty="0">
                <a:solidFill>
                  <a:srgbClr val="C00000"/>
                </a:solidFill>
                <a:latin typeface="Cambria"/>
                <a:cs typeface="Cambria"/>
              </a:rPr>
              <a:t>о</a:t>
            </a:r>
            <a:r>
              <a:rPr dirty="0">
                <a:solidFill>
                  <a:srgbClr val="C00000"/>
                </a:solidFill>
                <a:latin typeface="Cambria"/>
                <a:cs typeface="Cambria"/>
              </a:rPr>
              <a:t>да </a:t>
            </a:r>
            <a:r>
              <a:rPr dirty="0">
                <a:latin typeface="Cambria"/>
                <a:cs typeface="Cambria"/>
              </a:rPr>
              <a:t>президи</a:t>
            </a:r>
            <a:r>
              <a:rPr spc="5" dirty="0">
                <a:latin typeface="Cambria"/>
                <a:cs typeface="Cambria"/>
              </a:rPr>
              <a:t>у</a:t>
            </a:r>
            <a:r>
              <a:rPr dirty="0">
                <a:latin typeface="Cambria"/>
                <a:cs typeface="Cambria"/>
              </a:rPr>
              <a:t>мом</a:t>
            </a:r>
            <a:r>
              <a:rPr spc="-35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Сов</a:t>
            </a:r>
            <a:r>
              <a:rPr spc="5" dirty="0">
                <a:latin typeface="Cambria"/>
                <a:cs typeface="Cambria"/>
              </a:rPr>
              <a:t>е</a:t>
            </a:r>
            <a:r>
              <a:rPr dirty="0">
                <a:latin typeface="Cambria"/>
                <a:cs typeface="Cambria"/>
              </a:rPr>
              <a:t>та</a:t>
            </a:r>
            <a:r>
              <a:rPr spc="-10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при Президенте</a:t>
            </a:r>
            <a:r>
              <a:rPr spc="-25" dirty="0">
                <a:latin typeface="Cambria"/>
                <a:cs typeface="Cambria"/>
              </a:rPr>
              <a:t> </a:t>
            </a:r>
            <a:r>
              <a:rPr spc="-45" dirty="0">
                <a:latin typeface="Cambria"/>
                <a:cs typeface="Cambria"/>
              </a:rPr>
              <a:t>Р</a:t>
            </a:r>
            <a:r>
              <a:rPr dirty="0">
                <a:latin typeface="Cambria"/>
                <a:cs typeface="Cambria"/>
              </a:rPr>
              <a:t>осс</a:t>
            </a:r>
            <a:r>
              <a:rPr spc="-10" dirty="0">
                <a:latin typeface="Cambria"/>
                <a:cs typeface="Cambria"/>
              </a:rPr>
              <a:t>и</a:t>
            </a:r>
            <a:r>
              <a:rPr dirty="0">
                <a:latin typeface="Cambria"/>
                <a:cs typeface="Cambria"/>
              </a:rPr>
              <a:t>йс</a:t>
            </a:r>
            <a:r>
              <a:rPr spc="-30" dirty="0">
                <a:latin typeface="Cambria"/>
                <a:cs typeface="Cambria"/>
              </a:rPr>
              <a:t>к</a:t>
            </a:r>
            <a:r>
              <a:rPr dirty="0">
                <a:latin typeface="Cambria"/>
                <a:cs typeface="Cambria"/>
              </a:rPr>
              <a:t>ой</a:t>
            </a:r>
            <a:r>
              <a:rPr spc="15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Фед</a:t>
            </a:r>
            <a:r>
              <a:rPr spc="5" dirty="0">
                <a:latin typeface="Cambria"/>
                <a:cs typeface="Cambria"/>
              </a:rPr>
              <a:t>е</a:t>
            </a:r>
            <a:r>
              <a:rPr dirty="0">
                <a:latin typeface="Cambria"/>
                <a:cs typeface="Cambria"/>
              </a:rPr>
              <a:t>рации по</a:t>
            </a:r>
            <a:r>
              <a:rPr spc="-10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стратегичес</a:t>
            </a:r>
            <a:r>
              <a:rPr spc="-30" dirty="0">
                <a:latin typeface="Cambria"/>
                <a:cs typeface="Cambria"/>
              </a:rPr>
              <a:t>к</a:t>
            </a:r>
            <a:r>
              <a:rPr dirty="0">
                <a:latin typeface="Cambria"/>
                <a:cs typeface="Cambria"/>
              </a:rPr>
              <a:t>ому</a:t>
            </a:r>
            <a:r>
              <a:rPr spc="25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развитию</a:t>
            </a:r>
            <a:r>
              <a:rPr spc="-15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и</a:t>
            </a:r>
            <a:r>
              <a:rPr spc="-15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при</a:t>
            </a:r>
            <a:r>
              <a:rPr spc="-10" dirty="0">
                <a:latin typeface="Cambria"/>
                <a:cs typeface="Cambria"/>
              </a:rPr>
              <a:t>о</a:t>
            </a:r>
            <a:r>
              <a:rPr dirty="0">
                <a:latin typeface="Cambria"/>
                <a:cs typeface="Cambria"/>
              </a:rPr>
              <a:t>ритетным</a:t>
            </a:r>
            <a:r>
              <a:rPr spc="5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пр</a:t>
            </a:r>
            <a:r>
              <a:rPr spc="-10" dirty="0">
                <a:latin typeface="Cambria"/>
                <a:cs typeface="Cambria"/>
              </a:rPr>
              <a:t>о</a:t>
            </a:r>
            <a:r>
              <a:rPr dirty="0">
                <a:latin typeface="Cambria"/>
                <a:cs typeface="Cambria"/>
              </a:rPr>
              <a:t>екта</a:t>
            </a:r>
            <a:r>
              <a:rPr spc="20" dirty="0">
                <a:latin typeface="Cambria"/>
                <a:cs typeface="Cambria"/>
              </a:rPr>
              <a:t>м</a:t>
            </a:r>
            <a:r>
              <a:rPr dirty="0"/>
              <a:t>.</a:t>
            </a:r>
          </a:p>
          <a:p>
            <a:pPr marR="3799204" algn="ctr">
              <a:lnSpc>
                <a:spcPct val="100000"/>
              </a:lnSpc>
            </a:pPr>
            <a:r>
              <a:rPr dirty="0">
                <a:latin typeface="Cambria"/>
                <a:cs typeface="Cambria"/>
              </a:rPr>
              <a:t>Срок</a:t>
            </a:r>
            <a:r>
              <a:rPr spc="-15" dirty="0">
                <a:latin typeface="Cambria"/>
                <a:cs typeface="Cambria"/>
              </a:rPr>
              <a:t> </a:t>
            </a:r>
            <a:r>
              <a:rPr dirty="0">
                <a:latin typeface="Cambria"/>
                <a:cs typeface="Cambria"/>
              </a:rPr>
              <a:t>реализации</a:t>
            </a:r>
            <a:r>
              <a:rPr spc="-15" dirty="0">
                <a:latin typeface="Cambria"/>
                <a:cs typeface="Cambria"/>
              </a:rPr>
              <a:t> </a:t>
            </a:r>
            <a:r>
              <a:rPr dirty="0"/>
              <a:t>-</a:t>
            </a:r>
            <a:r>
              <a:rPr spc="-5" dirty="0"/>
              <a:t> </a:t>
            </a:r>
            <a:r>
              <a:rPr b="1" i="1" dirty="0">
                <a:latin typeface="Cambria"/>
                <a:cs typeface="Cambria"/>
              </a:rPr>
              <a:t>до</a:t>
            </a:r>
            <a:r>
              <a:rPr b="1" i="1" spc="5" dirty="0">
                <a:latin typeface="Cambria"/>
                <a:cs typeface="Cambria"/>
              </a:rPr>
              <a:t> </a:t>
            </a:r>
            <a:r>
              <a:rPr b="1" i="1" dirty="0">
                <a:latin typeface="Cambria"/>
                <a:cs typeface="Cambria"/>
              </a:rPr>
              <a:t>2</a:t>
            </a:r>
            <a:r>
              <a:rPr b="1" i="1" spc="5" dirty="0">
                <a:latin typeface="Cambria"/>
                <a:cs typeface="Cambria"/>
              </a:rPr>
              <a:t>0</a:t>
            </a:r>
            <a:r>
              <a:rPr b="1" i="1" dirty="0">
                <a:latin typeface="Cambria"/>
                <a:cs typeface="Cambria"/>
              </a:rPr>
              <a:t>25</a:t>
            </a:r>
            <a:r>
              <a:rPr b="1" i="1" spc="-20" dirty="0">
                <a:latin typeface="Cambria"/>
                <a:cs typeface="Cambria"/>
              </a:rPr>
              <a:t> </a:t>
            </a:r>
            <a:r>
              <a:rPr b="1" i="1" dirty="0">
                <a:latin typeface="Cambria"/>
                <a:cs typeface="Cambria"/>
              </a:rPr>
              <a:t>года.</a:t>
            </a:r>
          </a:p>
          <a:p>
            <a:pPr>
              <a:lnSpc>
                <a:spcPts val="600"/>
              </a:lnSpc>
              <a:spcBef>
                <a:spcPts val="30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Уч</a:t>
            </a:r>
            <a:r>
              <a:rPr sz="2000" b="1" spc="5" dirty="0">
                <a:latin typeface="Arial"/>
                <a:cs typeface="Arial"/>
              </a:rPr>
              <a:t>а</a:t>
            </a:r>
            <a:r>
              <a:rPr sz="2000" b="1" dirty="0">
                <a:latin typeface="Arial"/>
                <a:cs typeface="Arial"/>
              </a:rPr>
              <a:t>с</a:t>
            </a:r>
            <a:r>
              <a:rPr sz="2000" b="1" spc="-30" dirty="0">
                <a:latin typeface="Arial"/>
                <a:cs typeface="Arial"/>
              </a:rPr>
              <a:t>т</a:t>
            </a:r>
            <a:r>
              <a:rPr sz="2000" b="1" spc="-45" dirty="0">
                <a:latin typeface="Arial"/>
                <a:cs typeface="Arial"/>
              </a:rPr>
              <a:t>в</a:t>
            </a:r>
            <a:r>
              <a:rPr sz="2000" b="1" spc="-35" dirty="0">
                <a:latin typeface="Arial"/>
                <a:cs typeface="Arial"/>
              </a:rPr>
              <a:t>у</a:t>
            </a:r>
            <a:r>
              <a:rPr sz="2000" b="1" spc="-40" dirty="0">
                <a:latin typeface="Arial"/>
                <a:cs typeface="Arial"/>
              </a:rPr>
              <a:t>ю</a:t>
            </a:r>
            <a:r>
              <a:rPr sz="2000" b="1" dirty="0">
                <a:latin typeface="Arial"/>
                <a:cs typeface="Arial"/>
              </a:rPr>
              <a:t>т</a:t>
            </a:r>
            <a:r>
              <a:rPr sz="2000" b="1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-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12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spc="-60" dirty="0">
                <a:latin typeface="Arial"/>
                <a:cs typeface="Arial"/>
              </a:rPr>
              <a:t>ф</a:t>
            </a:r>
            <a:r>
              <a:rPr sz="2000" b="1" dirty="0">
                <a:latin typeface="Arial"/>
                <a:cs typeface="Arial"/>
              </a:rPr>
              <a:t>едераль</a:t>
            </a:r>
            <a:r>
              <a:rPr sz="2000" b="1" spc="5" dirty="0">
                <a:latin typeface="Arial"/>
                <a:cs typeface="Arial"/>
              </a:rPr>
              <a:t>н</a:t>
            </a:r>
            <a:r>
              <a:rPr sz="2000" b="1" dirty="0">
                <a:latin typeface="Arial"/>
                <a:cs typeface="Arial"/>
              </a:rPr>
              <a:t>ых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ор</a:t>
            </a:r>
            <a:r>
              <a:rPr sz="2000" b="1" spc="5" dirty="0">
                <a:latin typeface="Arial"/>
                <a:cs typeface="Arial"/>
              </a:rPr>
              <a:t>г</a:t>
            </a:r>
            <a:r>
              <a:rPr sz="2000" b="1" dirty="0">
                <a:latin typeface="Arial"/>
                <a:cs typeface="Arial"/>
              </a:rPr>
              <a:t>а</a:t>
            </a:r>
            <a:r>
              <a:rPr sz="2000" b="1" spc="5" dirty="0">
                <a:latin typeface="Arial"/>
                <a:cs typeface="Arial"/>
              </a:rPr>
              <a:t>н</a:t>
            </a:r>
            <a:r>
              <a:rPr sz="2000" b="1" dirty="0">
                <a:latin typeface="Arial"/>
                <a:cs typeface="Arial"/>
              </a:rPr>
              <a:t>ов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Arial"/>
                <a:cs typeface="Arial"/>
              </a:rPr>
              <a:t>и</a:t>
            </a:r>
            <a:r>
              <a:rPr sz="2000" b="1" spc="5" dirty="0">
                <a:latin typeface="Arial"/>
                <a:cs typeface="Arial"/>
              </a:rPr>
              <a:t>с</a:t>
            </a:r>
            <a:r>
              <a:rPr sz="2000" b="1" dirty="0">
                <a:latin typeface="Arial"/>
                <a:cs typeface="Arial"/>
              </a:rPr>
              <a:t>п</a:t>
            </a:r>
            <a:r>
              <a:rPr sz="2000" b="1" spc="-45" dirty="0">
                <a:latin typeface="Arial"/>
                <a:cs typeface="Arial"/>
              </a:rPr>
              <a:t>о</a:t>
            </a:r>
            <a:r>
              <a:rPr sz="2000" b="1" dirty="0">
                <a:latin typeface="Arial"/>
                <a:cs typeface="Arial"/>
              </a:rPr>
              <a:t>лн</a:t>
            </a:r>
            <a:r>
              <a:rPr sz="2000" b="1" spc="5" dirty="0">
                <a:latin typeface="Arial"/>
                <a:cs typeface="Arial"/>
              </a:rPr>
              <a:t>и</a:t>
            </a:r>
            <a:r>
              <a:rPr sz="2000" b="1" spc="-40" dirty="0">
                <a:latin typeface="Arial"/>
                <a:cs typeface="Arial"/>
              </a:rPr>
              <a:t>т</a:t>
            </a:r>
            <a:r>
              <a:rPr sz="2000" b="1" dirty="0">
                <a:latin typeface="Arial"/>
                <a:cs typeface="Arial"/>
              </a:rPr>
              <a:t>ел</a:t>
            </a:r>
            <a:r>
              <a:rPr sz="2000" b="1" spc="5" dirty="0">
                <a:latin typeface="Arial"/>
                <a:cs typeface="Arial"/>
              </a:rPr>
              <a:t>ь</a:t>
            </a:r>
            <a:r>
              <a:rPr sz="2000" b="1" dirty="0">
                <a:latin typeface="Arial"/>
                <a:cs typeface="Arial"/>
              </a:rPr>
              <a:t>ной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spc="-20" dirty="0">
                <a:latin typeface="Arial"/>
                <a:cs typeface="Arial"/>
              </a:rPr>
              <a:t>в</a:t>
            </a:r>
            <a:r>
              <a:rPr sz="2000" b="1" dirty="0">
                <a:latin typeface="Arial"/>
                <a:cs typeface="Arial"/>
              </a:rPr>
              <a:t>лас</a:t>
            </a:r>
            <a:r>
              <a:rPr sz="2000" b="1" spc="-40" dirty="0">
                <a:latin typeface="Arial"/>
                <a:cs typeface="Arial"/>
              </a:rPr>
              <a:t>т</a:t>
            </a:r>
            <a:r>
              <a:rPr sz="2000" b="1" dirty="0">
                <a:latin typeface="Arial"/>
                <a:cs typeface="Arial"/>
              </a:rPr>
              <a:t>и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639" y="4544314"/>
            <a:ext cx="136969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3429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Пасп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т </a:t>
            </a:r>
            <a:r>
              <a:rPr sz="1800" spc="2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онтр</a:t>
            </a: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ьной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59583" y="4544314"/>
            <a:ext cx="256222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13230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ио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800" spc="-6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тно</a:t>
            </a:r>
            <a:r>
              <a:rPr sz="1800" spc="-40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о	п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800" spc="2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51603" y="4544314"/>
            <a:ext cx="114808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«</a:t>
            </a:r>
            <a:r>
              <a:rPr sz="1800" spc="-9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ф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рма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154427" y="4818633"/>
            <a:ext cx="152146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82905" algn="l"/>
              </a:tabLst>
            </a:pP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и	на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н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ой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2041" y="4818633"/>
            <a:ext cx="220789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713230" algn="l"/>
              </a:tabLst>
            </a:pP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я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800" spc="-6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ьности	</a:t>
            </a: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Ф</a:t>
            </a:r>
            <a:r>
              <a:rPr sz="1800" spc="-3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С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7639" y="5093208"/>
            <a:ext cx="358076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18870" algn="l"/>
                <a:tab pos="2574925" algn="l"/>
              </a:tabLst>
            </a:pPr>
            <a:r>
              <a:rPr sz="1800" spc="-8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ссии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»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,	</a:t>
            </a:r>
            <a:r>
              <a:rPr sz="1800" spc="-30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вер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жден	п</a:t>
            </a:r>
            <a:r>
              <a:rPr sz="1800" spc="-1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800" spc="3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800" spc="-3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з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4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05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201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№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624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/</a:t>
            </a:r>
            <a:r>
              <a:rPr sz="1800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r>
              <a:rPr sz="1800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Arial"/>
                <a:cs typeface="Arial"/>
              </a:rPr>
              <a:t>у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1800" spc="-20" dirty="0">
                <a:solidFill>
                  <a:srgbClr val="FF0000"/>
                </a:solidFill>
                <a:latin typeface="Arial"/>
                <a:cs typeface="Arial"/>
              </a:rPr>
              <a:t>в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ж</a:t>
            </a:r>
            <a:r>
              <a:rPr sz="1800" spc="5" dirty="0">
                <a:solidFill>
                  <a:srgbClr val="FF0000"/>
                </a:solidFill>
                <a:latin typeface="Arial"/>
                <a:cs typeface="Arial"/>
              </a:rPr>
              <a:t>д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ен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85234" y="5093208"/>
            <a:ext cx="180784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57225" algn="l"/>
                <a:tab pos="1573530" algn="l"/>
              </a:tabLst>
            </a:pPr>
            <a:r>
              <a:rPr sz="1800" spc="-40" dirty="0">
                <a:solidFill>
                  <a:srgbClr val="FF0000"/>
                </a:solidFill>
                <a:latin typeface="Arial"/>
                <a:cs typeface="Arial"/>
              </a:rPr>
              <a:t>ФА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С	</a:t>
            </a:r>
            <a:r>
              <a:rPr sz="1800" spc="-85" dirty="0">
                <a:solidFill>
                  <a:srgbClr val="FF0000"/>
                </a:solidFill>
                <a:latin typeface="Arial"/>
                <a:cs typeface="Arial"/>
              </a:rPr>
              <a:t>Р</a:t>
            </a:r>
            <a:r>
              <a:rPr sz="1800" spc="-10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800" dirty="0">
                <a:solidFill>
                  <a:srgbClr val="FF0000"/>
                </a:solidFill>
                <a:latin typeface="Arial"/>
                <a:cs typeface="Arial"/>
              </a:rPr>
              <a:t>ссии	</a:t>
            </a:r>
            <a:r>
              <a:rPr sz="1800" spc="-45" dirty="0">
                <a:solidFill>
                  <a:srgbClr val="FF0000"/>
                </a:solidFill>
                <a:latin typeface="Arial"/>
                <a:cs typeface="Arial"/>
              </a:rPr>
              <a:t>от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73" rIns="0" bIns="0" rtlCol="0">
            <a:spAutoFit/>
          </a:bodyPr>
          <a:lstStyle/>
          <a:p>
            <a:pPr marL="2456180">
              <a:lnSpc>
                <a:spcPct val="100000"/>
              </a:lnSpc>
            </a:pPr>
            <a:r>
              <a:rPr sz="2800" spc="-20" dirty="0"/>
              <a:t>Виды</a:t>
            </a:r>
            <a:r>
              <a:rPr sz="2800" spc="-5" dirty="0"/>
              <a:t> </a:t>
            </a:r>
            <a:r>
              <a:rPr sz="2800" spc="-50" dirty="0"/>
              <a:t>к</a:t>
            </a:r>
            <a:r>
              <a:rPr sz="2800" spc="-20" dirty="0"/>
              <a:t>он</a:t>
            </a:r>
            <a:r>
              <a:rPr sz="2800" spc="-55" dirty="0"/>
              <a:t>т</a:t>
            </a:r>
            <a:r>
              <a:rPr sz="2800" spc="-20" dirty="0"/>
              <a:t>р</a:t>
            </a:r>
            <a:r>
              <a:rPr sz="2800" spc="-90" dirty="0"/>
              <a:t>о</a:t>
            </a:r>
            <a:r>
              <a:rPr sz="2800" spc="-15" dirty="0"/>
              <a:t>ля,</a:t>
            </a:r>
            <a:r>
              <a:rPr sz="2800" spc="50" dirty="0"/>
              <a:t> </a:t>
            </a:r>
            <a:r>
              <a:rPr sz="2800" spc="-55" dirty="0"/>
              <a:t>у</a:t>
            </a:r>
            <a:r>
              <a:rPr sz="2800" spc="-20" dirty="0"/>
              <a:t>ча</a:t>
            </a:r>
            <a:r>
              <a:rPr sz="2800" spc="-5" dirty="0"/>
              <a:t>с</a:t>
            </a:r>
            <a:r>
              <a:rPr sz="2800" spc="-15" dirty="0"/>
              <a:t>т</a:t>
            </a:r>
            <a:r>
              <a:rPr sz="2800" spc="-85" dirty="0"/>
              <a:t>в</a:t>
            </a:r>
            <a:r>
              <a:rPr sz="2800" spc="-20" dirty="0"/>
              <a:t>ующие</a:t>
            </a:r>
            <a:r>
              <a:rPr sz="2800" spc="45" dirty="0"/>
              <a:t> </a:t>
            </a:r>
            <a:r>
              <a:rPr sz="2800" spc="-20" dirty="0"/>
              <a:t>в</a:t>
            </a:r>
            <a:r>
              <a:rPr sz="2800" spc="-5" dirty="0"/>
              <a:t> </a:t>
            </a:r>
            <a:r>
              <a:rPr sz="2800" spc="-20" dirty="0"/>
              <a:t>прое</a:t>
            </a:r>
            <a:r>
              <a:rPr sz="2800" spc="-5" dirty="0"/>
              <a:t>к</a:t>
            </a:r>
            <a:r>
              <a:rPr sz="2800" spc="-55" dirty="0"/>
              <a:t>т</a:t>
            </a:r>
            <a:r>
              <a:rPr sz="2800" spc="-20" dirty="0"/>
              <a:t>е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196441" y="1235328"/>
            <a:ext cx="22561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1</a:t>
            </a:r>
            <a:r>
              <a:rPr sz="2400" dirty="0">
                <a:latin typeface="Arial"/>
                <a:cs typeface="Arial"/>
              </a:rPr>
              <a:t>.Ф</a:t>
            </a:r>
            <a:r>
              <a:rPr sz="2400" spc="-55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дера</a:t>
            </a:r>
            <a:r>
              <a:rPr sz="2400" spc="10" dirty="0">
                <a:latin typeface="Arial"/>
                <a:cs typeface="Arial"/>
              </a:rPr>
              <a:t>л</a:t>
            </a:r>
            <a:r>
              <a:rPr sz="2400" dirty="0">
                <a:latin typeface="Arial"/>
                <a:cs typeface="Arial"/>
              </a:rPr>
              <a:t>ь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ый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85413" y="1235328"/>
            <a:ext cx="399732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01290" algn="l"/>
              </a:tabLst>
            </a:pPr>
            <a:r>
              <a:rPr sz="2400" spc="-50" dirty="0">
                <a:latin typeface="Arial"/>
                <a:cs typeface="Arial"/>
              </a:rPr>
              <a:t>г</a:t>
            </a:r>
            <a:r>
              <a:rPr sz="2400" dirty="0">
                <a:latin typeface="Arial"/>
                <a:cs typeface="Arial"/>
              </a:rPr>
              <a:t>ос</a:t>
            </a:r>
            <a:r>
              <a:rPr sz="2400" spc="-100" dirty="0">
                <a:latin typeface="Arial"/>
                <a:cs typeface="Arial"/>
              </a:rPr>
              <a:t>у</a:t>
            </a:r>
            <a:r>
              <a:rPr sz="2400" dirty="0">
                <a:latin typeface="Arial"/>
                <a:cs typeface="Arial"/>
              </a:rPr>
              <a:t>дарст</a:t>
            </a:r>
            <a:r>
              <a:rPr sz="2400" spc="-25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ен</a:t>
            </a:r>
            <a:r>
              <a:rPr sz="2400" spc="5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ый	</a:t>
            </a:r>
            <a:r>
              <a:rPr sz="2400" spc="25" dirty="0">
                <a:latin typeface="Arial"/>
                <a:cs typeface="Arial"/>
              </a:rPr>
              <a:t>к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тр</a:t>
            </a:r>
            <a:r>
              <a:rPr sz="2400" spc="-50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ль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15147" y="1235328"/>
            <a:ext cx="178752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50" algn="r">
              <a:lnSpc>
                <a:spcPct val="100000"/>
              </a:lnSpc>
              <a:tabLst>
                <a:tab pos="1450975" algn="l"/>
              </a:tabLst>
            </a:pPr>
            <a:r>
              <a:rPr sz="2400" dirty="0">
                <a:latin typeface="Arial"/>
                <a:cs typeface="Arial"/>
              </a:rPr>
              <a:t>(над</a:t>
            </a:r>
            <a:r>
              <a:rPr sz="2400" spc="-30" dirty="0">
                <a:latin typeface="Arial"/>
                <a:cs typeface="Arial"/>
              </a:rPr>
              <a:t>з</a:t>
            </a:r>
            <a:r>
              <a:rPr sz="2400" dirty="0">
                <a:latin typeface="Arial"/>
                <a:cs typeface="Arial"/>
              </a:rPr>
              <a:t>ор)	за</a:t>
            </a:r>
            <a:endParaRPr sz="2400">
              <a:latin typeface="Arial"/>
              <a:cs typeface="Arial"/>
            </a:endParaRPr>
          </a:p>
          <a:p>
            <a:pPr marR="6350" algn="r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2041" y="1601089"/>
            <a:ext cx="53143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61285" algn="l"/>
              </a:tabLst>
            </a:pPr>
            <a:r>
              <a:rPr sz="2400" spc="20" dirty="0">
                <a:latin typeface="Arial"/>
                <a:cs typeface="Arial"/>
              </a:rPr>
              <a:t>с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110" dirty="0">
                <a:latin typeface="Arial"/>
                <a:cs typeface="Arial"/>
              </a:rPr>
              <a:t>б</a:t>
            </a:r>
            <a:r>
              <a:rPr sz="2400" dirty="0">
                <a:latin typeface="Arial"/>
                <a:cs typeface="Arial"/>
              </a:rPr>
              <a:t>л</a:t>
            </a:r>
            <a:r>
              <a:rPr sz="2400" spc="-45" dirty="0">
                <a:latin typeface="Arial"/>
                <a:cs typeface="Arial"/>
              </a:rPr>
              <a:t>ю</a:t>
            </a:r>
            <a:r>
              <a:rPr sz="2400" dirty="0">
                <a:latin typeface="Arial"/>
                <a:cs typeface="Arial"/>
              </a:rPr>
              <a:t>дением	</a:t>
            </a:r>
            <a:r>
              <a:rPr sz="2400" spc="-15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нтимо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10" dirty="0">
                <a:latin typeface="Arial"/>
                <a:cs typeface="Arial"/>
              </a:rPr>
              <a:t>п</a:t>
            </a:r>
            <a:r>
              <a:rPr sz="2400" spc="-40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льно</a:t>
            </a:r>
            <a:r>
              <a:rPr sz="2400" spc="-55" dirty="0">
                <a:latin typeface="Arial"/>
                <a:cs typeface="Arial"/>
              </a:rPr>
              <a:t>г</a:t>
            </a:r>
            <a:r>
              <a:rPr sz="2400" dirty="0">
                <a:latin typeface="Arial"/>
                <a:cs typeface="Arial"/>
              </a:rPr>
              <a:t>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69228" y="1601089"/>
            <a:ext cx="25660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за</a:t>
            </a:r>
            <a:r>
              <a:rPr sz="2400" spc="25" dirty="0">
                <a:latin typeface="Arial"/>
                <a:cs typeface="Arial"/>
              </a:rPr>
              <a:t>к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spc="-5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д</a:t>
            </a:r>
            <a:r>
              <a:rPr sz="2400" spc="-50" dirty="0">
                <a:latin typeface="Arial"/>
                <a:cs typeface="Arial"/>
              </a:rPr>
              <a:t>а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spc="-90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льст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2041" y="1967229"/>
            <a:ext cx="673925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за</a:t>
            </a:r>
            <a:r>
              <a:rPr sz="2400" spc="25" dirty="0">
                <a:latin typeface="Arial"/>
                <a:cs typeface="Arial"/>
              </a:rPr>
              <a:t>к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spc="-5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д</a:t>
            </a:r>
            <a:r>
              <a:rPr sz="2400" spc="-50" dirty="0">
                <a:latin typeface="Arial"/>
                <a:cs typeface="Arial"/>
              </a:rPr>
              <a:t>а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spc="-90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льст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а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о ес</a:t>
            </a:r>
            <a:r>
              <a:rPr sz="2400" spc="-30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ест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е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ных мон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п</a:t>
            </a:r>
            <a:r>
              <a:rPr sz="2400" spc="-60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лия</a:t>
            </a:r>
            <a:r>
              <a:rPr sz="2400" spc="-15" dirty="0">
                <a:latin typeface="Arial"/>
                <a:cs typeface="Arial"/>
              </a:rPr>
              <a:t>х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2041" y="2332990"/>
            <a:ext cx="3170555" cy="1107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9144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2</a:t>
            </a:r>
            <a:r>
              <a:rPr sz="2400" dirty="0">
                <a:latin typeface="Arial"/>
                <a:cs typeface="Arial"/>
              </a:rPr>
              <a:t>.Ф</a:t>
            </a:r>
            <a:r>
              <a:rPr sz="2400" spc="-55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дера</a:t>
            </a:r>
            <a:r>
              <a:rPr sz="2400" spc="10" dirty="0">
                <a:latin typeface="Arial"/>
                <a:cs typeface="Arial"/>
              </a:rPr>
              <a:t>л</a:t>
            </a:r>
            <a:r>
              <a:rPr sz="2400" dirty="0">
                <a:latin typeface="Arial"/>
                <a:cs typeface="Arial"/>
              </a:rPr>
              <a:t>ь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ый ре</a:t>
            </a:r>
            <a:r>
              <a:rPr sz="2400" spc="20" dirty="0">
                <a:latin typeface="Arial"/>
                <a:cs typeface="Arial"/>
              </a:rPr>
              <a:t>к</a:t>
            </a:r>
            <a:r>
              <a:rPr sz="2400" dirty="0">
                <a:latin typeface="Arial"/>
                <a:cs typeface="Arial"/>
              </a:rPr>
              <a:t>лам</a:t>
            </a:r>
            <a:r>
              <a:rPr sz="2400" spc="5" dirty="0">
                <a:latin typeface="Arial"/>
                <a:cs typeface="Arial"/>
              </a:rPr>
              <a:t>ы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400" spc="-5" dirty="0">
                <a:latin typeface="Arial"/>
                <a:cs typeface="Arial"/>
              </a:rPr>
              <a:t>3</a:t>
            </a:r>
            <a:r>
              <a:rPr sz="2400" dirty="0">
                <a:latin typeface="Arial"/>
                <a:cs typeface="Arial"/>
              </a:rPr>
              <a:t>.Ф</a:t>
            </a:r>
            <a:r>
              <a:rPr sz="2400" spc="-55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дера</a:t>
            </a:r>
            <a:r>
              <a:rPr sz="2400" spc="10" dirty="0">
                <a:latin typeface="Arial"/>
                <a:cs typeface="Arial"/>
              </a:rPr>
              <a:t>л</a:t>
            </a:r>
            <a:r>
              <a:rPr sz="2400" dirty="0">
                <a:latin typeface="Arial"/>
                <a:cs typeface="Arial"/>
              </a:rPr>
              <a:t>ь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ый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09238" y="2332990"/>
            <a:ext cx="245618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0" dirty="0">
                <a:latin typeface="Arial"/>
                <a:cs typeface="Arial"/>
              </a:rPr>
              <a:t>г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15" dirty="0">
                <a:latin typeface="Arial"/>
                <a:cs typeface="Arial"/>
              </a:rPr>
              <a:t>с</a:t>
            </a:r>
            <a:r>
              <a:rPr sz="2400" spc="-85" dirty="0">
                <a:latin typeface="Arial"/>
                <a:cs typeface="Arial"/>
              </a:rPr>
              <a:t>у</a:t>
            </a:r>
            <a:r>
              <a:rPr sz="2400" dirty="0">
                <a:latin typeface="Arial"/>
                <a:cs typeface="Arial"/>
              </a:rPr>
              <a:t>дарст</a:t>
            </a:r>
            <a:r>
              <a:rPr sz="2400" spc="-25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енный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21271" y="2332990"/>
            <a:ext cx="155956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84300" algn="l"/>
              </a:tabLst>
            </a:pPr>
            <a:r>
              <a:rPr sz="2400" dirty="0">
                <a:latin typeface="Arial"/>
                <a:cs typeface="Arial"/>
              </a:rPr>
              <a:t>н</a:t>
            </a:r>
            <a:r>
              <a:rPr sz="2400" spc="-10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д</a:t>
            </a:r>
            <a:r>
              <a:rPr sz="2400" spc="-15" dirty="0">
                <a:latin typeface="Arial"/>
                <a:cs typeface="Arial"/>
              </a:rPr>
              <a:t>з</a:t>
            </a:r>
            <a:r>
              <a:rPr sz="2400" dirty="0">
                <a:latin typeface="Arial"/>
                <a:cs typeface="Arial"/>
              </a:rPr>
              <a:t>ор	в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534145" y="2332990"/>
            <a:ext cx="116649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о</a:t>
            </a:r>
            <a:r>
              <a:rPr sz="2400" spc="-110" dirty="0">
                <a:latin typeface="Arial"/>
                <a:cs typeface="Arial"/>
              </a:rPr>
              <a:t>б</a:t>
            </a:r>
            <a:r>
              <a:rPr sz="2400" dirty="0">
                <a:latin typeface="Arial"/>
                <a:cs typeface="Arial"/>
              </a:rPr>
              <a:t>ласти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21989" y="3064509"/>
            <a:ext cx="403225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38120" algn="l"/>
              </a:tabLst>
            </a:pPr>
            <a:r>
              <a:rPr sz="2400" spc="-50" dirty="0">
                <a:latin typeface="Arial"/>
                <a:cs typeface="Arial"/>
              </a:rPr>
              <a:t>г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15" dirty="0">
                <a:latin typeface="Arial"/>
                <a:cs typeface="Arial"/>
              </a:rPr>
              <a:t>с</a:t>
            </a:r>
            <a:r>
              <a:rPr sz="2400" spc="-85" dirty="0">
                <a:latin typeface="Arial"/>
                <a:cs typeface="Arial"/>
              </a:rPr>
              <a:t>у</a:t>
            </a:r>
            <a:r>
              <a:rPr sz="2400" dirty="0">
                <a:latin typeface="Arial"/>
                <a:cs typeface="Arial"/>
              </a:rPr>
              <a:t>дарст</a:t>
            </a:r>
            <a:r>
              <a:rPr sz="2400" spc="-25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енный	</a:t>
            </a:r>
            <a:r>
              <a:rPr sz="2400" spc="25" dirty="0">
                <a:latin typeface="Arial"/>
                <a:cs typeface="Arial"/>
              </a:rPr>
              <a:t>к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т</a:t>
            </a:r>
            <a:r>
              <a:rPr sz="2400" spc="-10" dirty="0">
                <a:latin typeface="Arial"/>
                <a:cs typeface="Arial"/>
              </a:rPr>
              <a:t>р</a:t>
            </a:r>
            <a:r>
              <a:rPr sz="2400" spc="-5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ль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023606" y="3064509"/>
            <a:ext cx="16764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01140" algn="l"/>
              </a:tabLst>
            </a:pPr>
            <a:r>
              <a:rPr sz="2400" dirty="0">
                <a:latin typeface="Arial"/>
                <a:cs typeface="Arial"/>
              </a:rPr>
              <a:t>(над</a:t>
            </a:r>
            <a:r>
              <a:rPr sz="2400" spc="-20" dirty="0">
                <a:latin typeface="Arial"/>
                <a:cs typeface="Arial"/>
              </a:rPr>
              <a:t>з</a:t>
            </a:r>
            <a:r>
              <a:rPr sz="2400" dirty="0">
                <a:latin typeface="Arial"/>
                <a:cs typeface="Arial"/>
              </a:rPr>
              <a:t>ор)	в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2041" y="3430523"/>
            <a:ext cx="7455534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о</a:t>
            </a:r>
            <a:r>
              <a:rPr sz="2400" spc="-110" dirty="0">
                <a:latin typeface="Arial"/>
                <a:cs typeface="Arial"/>
              </a:rPr>
              <a:t>б</a:t>
            </a:r>
            <a:r>
              <a:rPr sz="2400" dirty="0">
                <a:latin typeface="Arial"/>
                <a:cs typeface="Arial"/>
              </a:rPr>
              <a:t>ласти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р</a:t>
            </a:r>
            <a:r>
              <a:rPr sz="2400" spc="-10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г</a:t>
            </a:r>
            <a:r>
              <a:rPr sz="2400" spc="-55" dirty="0">
                <a:latin typeface="Arial"/>
                <a:cs typeface="Arial"/>
              </a:rPr>
              <a:t>у</a:t>
            </a:r>
            <a:r>
              <a:rPr sz="2400" dirty="0">
                <a:latin typeface="Arial"/>
                <a:cs typeface="Arial"/>
              </a:rPr>
              <a:t>ли</a:t>
            </a:r>
            <a:r>
              <a:rPr sz="2400" spc="-25" dirty="0">
                <a:latin typeface="Arial"/>
                <a:cs typeface="Arial"/>
              </a:rPr>
              <a:t>ру</a:t>
            </a:r>
            <a:r>
              <a:rPr sz="2400" dirty="0">
                <a:latin typeface="Arial"/>
                <a:cs typeface="Arial"/>
              </a:rPr>
              <a:t>емых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г</a:t>
            </a:r>
            <a:r>
              <a:rPr sz="2400" dirty="0">
                <a:latin typeface="Arial"/>
                <a:cs typeface="Arial"/>
              </a:rPr>
              <a:t>ос</a:t>
            </a:r>
            <a:r>
              <a:rPr sz="2400" spc="-95" dirty="0">
                <a:latin typeface="Arial"/>
                <a:cs typeface="Arial"/>
              </a:rPr>
              <a:t>у</a:t>
            </a:r>
            <a:r>
              <a:rPr sz="2400" dirty="0">
                <a:latin typeface="Arial"/>
                <a:cs typeface="Arial"/>
              </a:rPr>
              <a:t>дарст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ом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ц</a:t>
            </a:r>
            <a:r>
              <a:rPr sz="2400" dirty="0">
                <a:latin typeface="Arial"/>
                <a:cs typeface="Arial"/>
              </a:rPr>
              <a:t>ен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а</a:t>
            </a:r>
            <a:r>
              <a:rPr sz="2400" spc="-10" dirty="0">
                <a:latin typeface="Arial"/>
                <a:cs typeface="Arial"/>
              </a:rPr>
              <a:t>р</a:t>
            </a:r>
            <a:r>
              <a:rPr sz="2400" dirty="0">
                <a:latin typeface="Arial"/>
                <a:cs typeface="Arial"/>
              </a:rPr>
              <a:t>ифов).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96441" y="3796283"/>
            <a:ext cx="49460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501265" algn="l"/>
              </a:tabLst>
            </a:pPr>
            <a:r>
              <a:rPr sz="2400" spc="-5" dirty="0">
                <a:latin typeface="Arial"/>
                <a:cs typeface="Arial"/>
              </a:rPr>
              <a:t>4</a:t>
            </a:r>
            <a:r>
              <a:rPr sz="2400" dirty="0">
                <a:latin typeface="Arial"/>
                <a:cs typeface="Arial"/>
              </a:rPr>
              <a:t>.Ф</a:t>
            </a:r>
            <a:r>
              <a:rPr sz="2400" spc="-55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дера</a:t>
            </a:r>
            <a:r>
              <a:rPr sz="2400" spc="10" dirty="0">
                <a:latin typeface="Arial"/>
                <a:cs typeface="Arial"/>
              </a:rPr>
              <a:t>л</a:t>
            </a:r>
            <a:r>
              <a:rPr sz="2400" dirty="0">
                <a:latin typeface="Arial"/>
                <a:cs typeface="Arial"/>
              </a:rPr>
              <a:t>ь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ый	</a:t>
            </a:r>
            <a:r>
              <a:rPr sz="2400" spc="-50" dirty="0">
                <a:latin typeface="Arial"/>
                <a:cs typeface="Arial"/>
              </a:rPr>
              <a:t>г</a:t>
            </a:r>
            <a:r>
              <a:rPr sz="2400" dirty="0">
                <a:latin typeface="Arial"/>
                <a:cs typeface="Arial"/>
              </a:rPr>
              <a:t>ос</a:t>
            </a:r>
            <a:r>
              <a:rPr sz="2400" spc="-100" dirty="0">
                <a:latin typeface="Arial"/>
                <a:cs typeface="Arial"/>
              </a:rPr>
              <a:t>у</a:t>
            </a:r>
            <a:r>
              <a:rPr sz="2400" dirty="0">
                <a:latin typeface="Arial"/>
                <a:cs typeface="Arial"/>
              </a:rPr>
              <a:t>дарст</a:t>
            </a:r>
            <a:r>
              <a:rPr sz="2400" spc="-25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ен</a:t>
            </a:r>
            <a:r>
              <a:rPr sz="2400" spc="5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ый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74384" y="3796283"/>
            <a:ext cx="332803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53210" algn="l"/>
                <a:tab pos="3004185" algn="l"/>
              </a:tabLst>
            </a:pPr>
            <a:r>
              <a:rPr sz="2400" spc="25" dirty="0">
                <a:latin typeface="Arial"/>
                <a:cs typeface="Arial"/>
              </a:rPr>
              <a:t>к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тр</a:t>
            </a:r>
            <a:r>
              <a:rPr sz="2400" spc="-50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ль	(над</a:t>
            </a:r>
            <a:r>
              <a:rPr sz="2400" spc="-30" dirty="0">
                <a:latin typeface="Arial"/>
                <a:cs typeface="Arial"/>
              </a:rPr>
              <a:t>з</a:t>
            </a:r>
            <a:r>
              <a:rPr sz="2400" dirty="0">
                <a:latin typeface="Arial"/>
                <a:cs typeface="Arial"/>
              </a:rPr>
              <a:t>ор)	за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82041" y="4162044"/>
            <a:ext cx="6595109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98700" algn="l"/>
                <a:tab pos="5174615" algn="l"/>
                <a:tab pos="5671820" algn="l"/>
              </a:tabLst>
            </a:pPr>
            <a:r>
              <a:rPr sz="2400" spc="20" dirty="0">
                <a:latin typeface="Arial"/>
                <a:cs typeface="Arial"/>
              </a:rPr>
              <a:t>с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110" dirty="0">
                <a:latin typeface="Arial"/>
                <a:cs typeface="Arial"/>
              </a:rPr>
              <a:t>б</a:t>
            </a:r>
            <a:r>
              <a:rPr sz="2400" dirty="0">
                <a:latin typeface="Arial"/>
                <a:cs typeface="Arial"/>
              </a:rPr>
              <a:t>л</a:t>
            </a:r>
            <a:r>
              <a:rPr sz="2400" spc="-45" dirty="0">
                <a:latin typeface="Arial"/>
                <a:cs typeface="Arial"/>
              </a:rPr>
              <a:t>ю</a:t>
            </a:r>
            <a:r>
              <a:rPr sz="2400" dirty="0">
                <a:latin typeface="Arial"/>
                <a:cs typeface="Arial"/>
              </a:rPr>
              <a:t>дением	за</a:t>
            </a:r>
            <a:r>
              <a:rPr sz="2400" spc="25" dirty="0">
                <a:latin typeface="Arial"/>
                <a:cs typeface="Arial"/>
              </a:rPr>
              <a:t>к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spc="-5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д</a:t>
            </a:r>
            <a:r>
              <a:rPr sz="2400" spc="-50" dirty="0">
                <a:latin typeface="Arial"/>
                <a:cs typeface="Arial"/>
              </a:rPr>
              <a:t>а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spc="-90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льст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а	в	</a:t>
            </a:r>
            <a:r>
              <a:rPr sz="2400" spc="-15" dirty="0">
                <a:latin typeface="Arial"/>
                <a:cs typeface="Arial"/>
              </a:rPr>
              <a:t>с</a:t>
            </a:r>
            <a:r>
              <a:rPr sz="2400" dirty="0">
                <a:latin typeface="Arial"/>
                <a:cs typeface="Arial"/>
              </a:rPr>
              <a:t>фере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186676" y="4162044"/>
            <a:ext cx="251333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0" dirty="0">
                <a:latin typeface="Arial"/>
                <a:cs typeface="Arial"/>
              </a:rPr>
              <a:t>г</a:t>
            </a:r>
            <a:r>
              <a:rPr sz="2400" dirty="0">
                <a:latin typeface="Arial"/>
                <a:cs typeface="Arial"/>
              </a:rPr>
              <a:t>ос</a:t>
            </a:r>
            <a:r>
              <a:rPr sz="2400" spc="-90" dirty="0">
                <a:latin typeface="Arial"/>
                <a:cs typeface="Arial"/>
              </a:rPr>
              <a:t>у</a:t>
            </a:r>
            <a:r>
              <a:rPr sz="2400" dirty="0">
                <a:latin typeface="Arial"/>
                <a:cs typeface="Arial"/>
              </a:rPr>
              <a:t>дарст</a:t>
            </a:r>
            <a:r>
              <a:rPr sz="2400" spc="-25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енно</a:t>
            </a:r>
            <a:r>
              <a:rPr sz="2400" spc="-40" dirty="0">
                <a:latin typeface="Arial"/>
                <a:cs typeface="Arial"/>
              </a:rPr>
              <a:t>г</a:t>
            </a:r>
            <a:r>
              <a:rPr sz="2400" dirty="0">
                <a:latin typeface="Arial"/>
                <a:cs typeface="Arial"/>
              </a:rPr>
              <a:t>о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82041" y="4527804"/>
            <a:ext cx="5968365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оборо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н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spc="-50" dirty="0">
                <a:latin typeface="Arial"/>
                <a:cs typeface="Arial"/>
              </a:rPr>
              <a:t>г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за</a:t>
            </a:r>
            <a:r>
              <a:rPr sz="2400" spc="50" dirty="0">
                <a:latin typeface="Arial"/>
                <a:cs typeface="Arial"/>
              </a:rPr>
              <a:t>к</a:t>
            </a:r>
            <a:r>
              <a:rPr sz="2400" spc="-30" dirty="0">
                <a:latin typeface="Arial"/>
                <a:cs typeface="Arial"/>
              </a:rPr>
              <a:t>а</a:t>
            </a:r>
            <a:r>
              <a:rPr sz="2400" dirty="0">
                <a:latin typeface="Arial"/>
                <a:cs typeface="Arial"/>
              </a:rPr>
              <a:t>за.</a:t>
            </a:r>
            <a:endParaRPr sz="24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  <a:tabLst>
                <a:tab pos="3522345" algn="l"/>
              </a:tabLst>
            </a:pPr>
            <a:r>
              <a:rPr sz="2400" spc="-5" dirty="0">
                <a:latin typeface="Arial"/>
                <a:cs typeface="Arial"/>
              </a:rPr>
              <a:t>5</a:t>
            </a:r>
            <a:r>
              <a:rPr sz="2400" dirty="0">
                <a:latin typeface="Arial"/>
                <a:cs typeface="Arial"/>
              </a:rPr>
              <a:t>.Ф</a:t>
            </a:r>
            <a:r>
              <a:rPr sz="2400" spc="-55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дер</a:t>
            </a:r>
            <a:r>
              <a:rPr sz="2400" spc="-10" dirty="0">
                <a:latin typeface="Arial"/>
                <a:cs typeface="Arial"/>
              </a:rPr>
              <a:t>а</a:t>
            </a:r>
            <a:r>
              <a:rPr sz="2400" spc="10" dirty="0">
                <a:latin typeface="Arial"/>
                <a:cs typeface="Arial"/>
              </a:rPr>
              <a:t>л</a:t>
            </a:r>
            <a:r>
              <a:rPr sz="2400" dirty="0">
                <a:latin typeface="Arial"/>
                <a:cs typeface="Arial"/>
              </a:rPr>
              <a:t>ь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ый	</a:t>
            </a:r>
            <a:r>
              <a:rPr sz="2400" spc="-50" dirty="0">
                <a:latin typeface="Arial"/>
                <a:cs typeface="Arial"/>
              </a:rPr>
              <a:t>г</a:t>
            </a:r>
            <a:r>
              <a:rPr sz="2400" dirty="0">
                <a:latin typeface="Arial"/>
                <a:cs typeface="Arial"/>
              </a:rPr>
              <a:t>ос</a:t>
            </a:r>
            <a:r>
              <a:rPr sz="2400" spc="-95" dirty="0">
                <a:latin typeface="Arial"/>
                <a:cs typeface="Arial"/>
              </a:rPr>
              <a:t>у</a:t>
            </a:r>
            <a:r>
              <a:rPr sz="2400" dirty="0">
                <a:latin typeface="Arial"/>
                <a:cs typeface="Arial"/>
              </a:rPr>
              <a:t>дарст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енный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89268" y="4893817"/>
            <a:ext cx="311150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61795" algn="l"/>
                <a:tab pos="2185670" algn="l"/>
              </a:tabLst>
            </a:pPr>
            <a:r>
              <a:rPr sz="2400" spc="25" dirty="0">
                <a:latin typeface="Arial"/>
                <a:cs typeface="Arial"/>
              </a:rPr>
              <a:t>к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тр</a:t>
            </a:r>
            <a:r>
              <a:rPr sz="2400" spc="-5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ль	в	сфере</a:t>
            </a:r>
            <a:endParaRPr sz="24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82041" y="5259578"/>
            <a:ext cx="941832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за</a:t>
            </a:r>
            <a:r>
              <a:rPr sz="2400" spc="25" dirty="0">
                <a:latin typeface="Arial"/>
                <a:cs typeface="Arial"/>
              </a:rPr>
              <a:t>к</a:t>
            </a:r>
            <a:r>
              <a:rPr sz="2400" dirty="0">
                <a:latin typeface="Arial"/>
                <a:cs typeface="Arial"/>
              </a:rPr>
              <a:t>уп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к</a:t>
            </a:r>
            <a:r>
              <a:rPr sz="2400" spc="31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аров,</a:t>
            </a:r>
            <a:r>
              <a:rPr sz="2400" spc="3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раб</a:t>
            </a:r>
            <a:r>
              <a:rPr sz="2400" spc="-55" dirty="0">
                <a:latin typeface="Arial"/>
                <a:cs typeface="Arial"/>
              </a:rPr>
              <a:t>о</a:t>
            </a:r>
            <a:r>
              <a:rPr sz="2400" spc="-260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,</a:t>
            </a:r>
            <a:r>
              <a:rPr sz="2400" spc="300" dirty="0">
                <a:latin typeface="Arial"/>
                <a:cs typeface="Arial"/>
              </a:rPr>
              <a:t> </a:t>
            </a:r>
            <a:r>
              <a:rPr sz="2400" spc="-25" dirty="0">
                <a:latin typeface="Arial"/>
                <a:cs typeface="Arial"/>
              </a:rPr>
              <a:t>у</a:t>
            </a:r>
            <a:r>
              <a:rPr sz="2400" dirty="0">
                <a:latin typeface="Arial"/>
                <a:cs typeface="Arial"/>
              </a:rPr>
              <a:t>слуг</a:t>
            </a:r>
            <a:r>
              <a:rPr sz="2400" spc="29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д</a:t>
            </a:r>
            <a:r>
              <a:rPr sz="2400" dirty="0">
                <a:latin typeface="Arial"/>
                <a:cs typeface="Arial"/>
              </a:rPr>
              <a:t>ля</a:t>
            </a:r>
            <a:r>
              <a:rPr sz="2400" spc="3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25" dirty="0">
                <a:latin typeface="Arial"/>
                <a:cs typeface="Arial"/>
              </a:rPr>
              <a:t>б</a:t>
            </a:r>
            <a:r>
              <a:rPr sz="2400" dirty="0">
                <a:latin typeface="Arial"/>
                <a:cs typeface="Arial"/>
              </a:rPr>
              <a:t>ес</a:t>
            </a:r>
            <a:r>
              <a:rPr sz="2400" spc="-10" dirty="0">
                <a:latin typeface="Arial"/>
                <a:cs typeface="Arial"/>
              </a:rPr>
              <a:t>п</a:t>
            </a:r>
            <a:r>
              <a:rPr sz="2400" spc="-90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че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ия</a:t>
            </a:r>
            <a:r>
              <a:rPr sz="2400" spc="31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г</a:t>
            </a:r>
            <a:r>
              <a:rPr sz="2400" dirty="0">
                <a:latin typeface="Arial"/>
                <a:cs typeface="Arial"/>
              </a:rPr>
              <a:t>ос</a:t>
            </a:r>
            <a:r>
              <a:rPr sz="2400" spc="-90" dirty="0">
                <a:latin typeface="Arial"/>
                <a:cs typeface="Arial"/>
              </a:rPr>
              <a:t>у</a:t>
            </a:r>
            <a:r>
              <a:rPr sz="2400" dirty="0">
                <a:latin typeface="Arial"/>
                <a:cs typeface="Arial"/>
              </a:rPr>
              <a:t>дарст</a:t>
            </a:r>
            <a:r>
              <a:rPr sz="2400" spc="-25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ен</a:t>
            </a:r>
            <a:r>
              <a:rPr sz="2400" spc="5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ых</a:t>
            </a:r>
            <a:endParaRPr sz="2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82041" y="5625388"/>
            <a:ext cx="5532120" cy="741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ct val="100000"/>
              </a:lnSpc>
              <a:tabLst>
                <a:tab pos="562610" algn="l"/>
                <a:tab pos="3202305" algn="l"/>
                <a:tab pos="4370070" algn="l"/>
              </a:tabLst>
            </a:pPr>
            <a:r>
              <a:rPr sz="2400" dirty="0">
                <a:latin typeface="Arial"/>
                <a:cs typeface="Arial"/>
              </a:rPr>
              <a:t>и	</a:t>
            </a:r>
            <a:r>
              <a:rPr sz="2400" spc="25" dirty="0">
                <a:latin typeface="Arial"/>
                <a:cs typeface="Arial"/>
              </a:rPr>
              <a:t>м</a:t>
            </a:r>
            <a:r>
              <a:rPr sz="2400" dirty="0">
                <a:latin typeface="Arial"/>
                <a:cs typeface="Arial"/>
              </a:rPr>
              <a:t>уни</a:t>
            </a:r>
            <a:r>
              <a:rPr sz="2400" spc="-10" dirty="0">
                <a:latin typeface="Arial"/>
                <a:cs typeface="Arial"/>
              </a:rPr>
              <a:t>ц</a:t>
            </a:r>
            <a:r>
              <a:rPr sz="2400" dirty="0">
                <a:latin typeface="Arial"/>
                <a:cs typeface="Arial"/>
              </a:rPr>
              <a:t>ипаль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ых	н</a:t>
            </a:r>
            <a:r>
              <a:rPr sz="2400" spc="15" dirty="0">
                <a:latin typeface="Arial"/>
                <a:cs typeface="Arial"/>
              </a:rPr>
              <a:t>у</a:t>
            </a:r>
            <a:r>
              <a:rPr sz="2400" dirty="0">
                <a:latin typeface="Arial"/>
                <a:cs typeface="Arial"/>
              </a:rPr>
              <a:t>жд,	за</a:t>
            </a:r>
            <a:r>
              <a:rPr sz="2400" spc="25" dirty="0">
                <a:latin typeface="Arial"/>
                <a:cs typeface="Arial"/>
              </a:rPr>
              <a:t>к</a:t>
            </a:r>
            <a:r>
              <a:rPr sz="2400" dirty="0">
                <a:latin typeface="Arial"/>
                <a:cs typeface="Arial"/>
              </a:rPr>
              <a:t>уп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к </a:t>
            </a:r>
            <a:r>
              <a:rPr sz="2400" spc="-55" dirty="0">
                <a:latin typeface="Arial"/>
                <a:cs typeface="Arial"/>
              </a:rPr>
              <a:t>о</a:t>
            </a:r>
            <a:r>
              <a:rPr sz="2400" spc="-80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д</a:t>
            </a:r>
            <a:r>
              <a:rPr sz="2400" spc="-85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льными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видами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юридическ</a:t>
            </a:r>
            <a:r>
              <a:rPr sz="2400" spc="5" dirty="0">
                <a:latin typeface="Arial"/>
                <a:cs typeface="Arial"/>
              </a:rPr>
              <a:t>и</a:t>
            </a:r>
            <a:r>
              <a:rPr sz="2400" dirty="0">
                <a:latin typeface="Arial"/>
                <a:cs typeface="Arial"/>
              </a:rPr>
              <a:t>х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ли</a:t>
            </a:r>
            <a:r>
              <a:rPr sz="2400" spc="5" dirty="0">
                <a:latin typeface="Arial"/>
                <a:cs typeface="Arial"/>
              </a:rPr>
              <a:t>ц</a:t>
            </a:r>
            <a:r>
              <a:rPr sz="2400" dirty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86347" y="5625388"/>
            <a:ext cx="361569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14170" algn="l"/>
                <a:tab pos="2860675" algn="l"/>
              </a:tabLst>
            </a:pPr>
            <a:r>
              <a:rPr sz="2400" spc="-20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о</a:t>
            </a:r>
            <a:r>
              <a:rPr sz="2400" spc="-30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ар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в,	раб</a:t>
            </a:r>
            <a:r>
              <a:rPr sz="2400" spc="-55" dirty="0">
                <a:latin typeface="Arial"/>
                <a:cs typeface="Arial"/>
              </a:rPr>
              <a:t>о</a:t>
            </a:r>
            <a:r>
              <a:rPr sz="2400" spc="-275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,	</a:t>
            </a:r>
            <a:r>
              <a:rPr sz="2400" spc="-25" dirty="0">
                <a:latin typeface="Arial"/>
                <a:cs typeface="Arial"/>
              </a:rPr>
              <a:t>у</a:t>
            </a:r>
            <a:r>
              <a:rPr sz="2400" spc="-15" dirty="0">
                <a:latin typeface="Arial"/>
                <a:cs typeface="Arial"/>
              </a:rPr>
              <a:t>с</a:t>
            </a:r>
            <a:r>
              <a:rPr sz="2400" dirty="0">
                <a:latin typeface="Arial"/>
                <a:cs typeface="Arial"/>
              </a:rPr>
              <a:t>луг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373" rIns="0" bIns="0" rtlCol="0">
            <a:spAutoFit/>
          </a:bodyPr>
          <a:lstStyle/>
          <a:p>
            <a:pPr marL="7211695">
              <a:lnSpc>
                <a:spcPct val="100000"/>
              </a:lnSpc>
            </a:pPr>
            <a:r>
              <a:rPr sz="2800" spc="5" dirty="0"/>
              <a:t>Ц</a:t>
            </a:r>
            <a:r>
              <a:rPr sz="2800" spc="-20" dirty="0"/>
              <a:t>ели</a:t>
            </a:r>
            <a:r>
              <a:rPr sz="2800" spc="-5" dirty="0"/>
              <a:t> </a:t>
            </a:r>
            <a:r>
              <a:rPr sz="2800" spc="-20" dirty="0"/>
              <a:t>прое</a:t>
            </a:r>
            <a:r>
              <a:rPr sz="2800" dirty="0"/>
              <a:t>к</a:t>
            </a:r>
            <a:r>
              <a:rPr sz="2800" spc="-55" dirty="0"/>
              <a:t>т</a:t>
            </a:r>
            <a:r>
              <a:rPr sz="2800" spc="-20" dirty="0"/>
              <a:t>а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351840" y="1220851"/>
            <a:ext cx="9131935" cy="1718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6350" indent="-457200" algn="just">
              <a:lnSpc>
                <a:spcPct val="100000"/>
              </a:lnSpc>
              <a:buFont typeface="Wingdings"/>
              <a:buChar char=""/>
              <a:tabLst>
                <a:tab pos="469265" algn="l"/>
              </a:tabLst>
            </a:pPr>
            <a:r>
              <a:rPr sz="2800" spc="-20" dirty="0">
                <a:latin typeface="Times New Roman"/>
                <a:cs typeface="Times New Roman"/>
              </a:rPr>
              <a:t>Сни</a:t>
            </a:r>
            <a:r>
              <a:rPr sz="2800" spc="-55" dirty="0">
                <a:latin typeface="Times New Roman"/>
                <a:cs typeface="Times New Roman"/>
              </a:rPr>
              <a:t>ж</a:t>
            </a:r>
            <a:r>
              <a:rPr sz="2800" spc="-15" dirty="0">
                <a:latin typeface="Times New Roman"/>
                <a:cs typeface="Times New Roman"/>
              </a:rPr>
              <a:t>ение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spc="-10" dirty="0">
                <a:latin typeface="Times New Roman"/>
                <a:cs typeface="Times New Roman"/>
              </a:rPr>
              <a:t>д</a:t>
            </a:r>
            <a:r>
              <a:rPr sz="2800" spc="-15" dirty="0">
                <a:latin typeface="Times New Roman"/>
                <a:cs typeface="Times New Roman"/>
              </a:rPr>
              <a:t>минис</a:t>
            </a:r>
            <a:r>
              <a:rPr sz="2800" spc="25" dirty="0">
                <a:latin typeface="Times New Roman"/>
                <a:cs typeface="Times New Roman"/>
              </a:rPr>
              <a:t>т</a:t>
            </a:r>
            <a:r>
              <a:rPr sz="2800" spc="-15" dirty="0">
                <a:latin typeface="Times New Roman"/>
                <a:cs typeface="Times New Roman"/>
              </a:rPr>
              <a:t>р</a:t>
            </a:r>
            <a:r>
              <a:rPr sz="2800" spc="-90" dirty="0">
                <a:latin typeface="Times New Roman"/>
                <a:cs typeface="Times New Roman"/>
              </a:rPr>
              <a:t>а</a:t>
            </a:r>
            <a:r>
              <a:rPr sz="2800" spc="-15" dirty="0">
                <a:latin typeface="Times New Roman"/>
                <a:cs typeface="Times New Roman"/>
              </a:rPr>
              <a:t>тив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-15" dirty="0">
                <a:latin typeface="Times New Roman"/>
                <a:cs typeface="Times New Roman"/>
              </a:rPr>
              <a:t>ой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наг</a:t>
            </a:r>
            <a:r>
              <a:rPr sz="2800" spc="-45" dirty="0">
                <a:latin typeface="Times New Roman"/>
                <a:cs typeface="Times New Roman"/>
              </a:rPr>
              <a:t>р</a:t>
            </a:r>
            <a:r>
              <a:rPr sz="2800" spc="-15" dirty="0">
                <a:latin typeface="Times New Roman"/>
                <a:cs typeface="Times New Roman"/>
              </a:rPr>
              <a:t>узки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на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р</a:t>
            </a:r>
            <a:r>
              <a:rPr sz="2800" spc="-15" dirty="0">
                <a:latin typeface="Times New Roman"/>
                <a:cs typeface="Times New Roman"/>
              </a:rPr>
              <a:t>ган</a:t>
            </a:r>
            <a:r>
              <a:rPr sz="2800" spc="-10" dirty="0">
                <a:latin typeface="Times New Roman"/>
                <a:cs typeface="Times New Roman"/>
              </a:rPr>
              <a:t>и</a:t>
            </a:r>
            <a:r>
              <a:rPr sz="2800" spc="-15" dirty="0">
                <a:latin typeface="Times New Roman"/>
                <a:cs typeface="Times New Roman"/>
              </a:rPr>
              <a:t>зации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и</a:t>
            </a:r>
            <a:r>
              <a:rPr sz="2800" spc="-10" dirty="0">
                <a:latin typeface="Times New Roman"/>
                <a:cs typeface="Times New Roman"/>
              </a:rPr>
              <a:t> гр</a:t>
            </a:r>
            <a:r>
              <a:rPr sz="2800" spc="-15" dirty="0">
                <a:latin typeface="Times New Roman"/>
                <a:cs typeface="Times New Roman"/>
              </a:rPr>
              <a:t>аждан,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185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о</a:t>
            </a:r>
            <a:r>
              <a:rPr sz="2800" spc="-60" dirty="0">
                <a:latin typeface="Times New Roman"/>
                <a:cs typeface="Times New Roman"/>
              </a:rPr>
              <a:t>с</a:t>
            </a:r>
            <a:r>
              <a:rPr sz="2800" spc="-20" dirty="0">
                <a:latin typeface="Times New Roman"/>
                <a:cs typeface="Times New Roman"/>
              </a:rPr>
              <a:t>ущ</a:t>
            </a:r>
            <a:r>
              <a:rPr sz="2800" spc="45" dirty="0">
                <a:latin typeface="Times New Roman"/>
                <a:cs typeface="Times New Roman"/>
              </a:rPr>
              <a:t>е</a:t>
            </a:r>
            <a:r>
              <a:rPr sz="2800" spc="-15" dirty="0">
                <a:latin typeface="Times New Roman"/>
                <a:cs typeface="Times New Roman"/>
              </a:rPr>
              <a:t>ст</a:t>
            </a:r>
            <a:r>
              <a:rPr sz="2800" spc="-55" dirty="0">
                <a:latin typeface="Times New Roman"/>
                <a:cs typeface="Times New Roman"/>
              </a:rPr>
              <a:t>в</a:t>
            </a:r>
            <a:r>
              <a:rPr sz="2800" spc="-20" dirty="0">
                <a:latin typeface="Times New Roman"/>
                <a:cs typeface="Times New Roman"/>
              </a:rPr>
              <a:t>ляю</a:t>
            </a:r>
            <a:r>
              <a:rPr sz="2800" spc="-40" dirty="0">
                <a:latin typeface="Times New Roman"/>
                <a:cs typeface="Times New Roman"/>
              </a:rPr>
              <a:t>щ</a:t>
            </a:r>
            <a:r>
              <a:rPr sz="2800" spc="-5" dirty="0">
                <a:latin typeface="Times New Roman"/>
                <a:cs typeface="Times New Roman"/>
              </a:rPr>
              <a:t>и</a:t>
            </a:r>
            <a:r>
              <a:rPr sz="2800" spc="-15" dirty="0">
                <a:latin typeface="Times New Roman"/>
                <a:cs typeface="Times New Roman"/>
              </a:rPr>
              <a:t>х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1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п</a:t>
            </a:r>
            <a:r>
              <a:rPr sz="2800" spc="-10" dirty="0">
                <a:latin typeface="Times New Roman"/>
                <a:cs typeface="Times New Roman"/>
              </a:rPr>
              <a:t>р</a:t>
            </a:r>
            <a:r>
              <a:rPr sz="2800" spc="-60" dirty="0">
                <a:latin typeface="Times New Roman"/>
                <a:cs typeface="Times New Roman"/>
              </a:rPr>
              <a:t>е</a:t>
            </a:r>
            <a:r>
              <a:rPr sz="2800" spc="-15" dirty="0">
                <a:latin typeface="Times New Roman"/>
                <a:cs typeface="Times New Roman"/>
              </a:rPr>
              <a:t>д</a:t>
            </a: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spc="-15" dirty="0">
                <a:latin typeface="Times New Roman"/>
                <a:cs typeface="Times New Roman"/>
              </a:rPr>
              <a:t>р</a:t>
            </a:r>
            <a:r>
              <a:rPr sz="2800" spc="-10" dirty="0">
                <a:latin typeface="Times New Roman"/>
                <a:cs typeface="Times New Roman"/>
              </a:rPr>
              <a:t>и</a:t>
            </a:r>
            <a:r>
              <a:rPr sz="2800" spc="-15" dirty="0">
                <a:latin typeface="Times New Roman"/>
                <a:cs typeface="Times New Roman"/>
              </a:rPr>
              <a:t>ни</a:t>
            </a:r>
            <a:r>
              <a:rPr sz="2800" spc="-45" dirty="0">
                <a:latin typeface="Times New Roman"/>
                <a:cs typeface="Times New Roman"/>
              </a:rPr>
              <a:t>м</a:t>
            </a:r>
            <a:r>
              <a:rPr sz="2800" spc="-95" dirty="0">
                <a:latin typeface="Times New Roman"/>
                <a:cs typeface="Times New Roman"/>
              </a:rPr>
              <a:t>а</a:t>
            </a:r>
            <a:r>
              <a:rPr sz="2800" spc="-15" dirty="0">
                <a:latin typeface="Times New Roman"/>
                <a:cs typeface="Times New Roman"/>
              </a:rPr>
              <a:t>т</a:t>
            </a:r>
            <a:r>
              <a:rPr sz="2800" spc="-10" dirty="0">
                <a:latin typeface="Times New Roman"/>
                <a:cs typeface="Times New Roman"/>
              </a:rPr>
              <a:t>е</a:t>
            </a:r>
            <a:r>
              <a:rPr sz="2800" spc="-15" dirty="0">
                <a:latin typeface="Times New Roman"/>
                <a:cs typeface="Times New Roman"/>
              </a:rPr>
              <a:t>ль</a:t>
            </a:r>
            <a:r>
              <a:rPr sz="2800" spc="-30" dirty="0">
                <a:latin typeface="Times New Roman"/>
                <a:cs typeface="Times New Roman"/>
              </a:rPr>
              <a:t>с</a:t>
            </a:r>
            <a:r>
              <a:rPr sz="2800" spc="-55" dirty="0">
                <a:latin typeface="Times New Roman"/>
                <a:cs typeface="Times New Roman"/>
              </a:rPr>
              <a:t>к</a:t>
            </a:r>
            <a:r>
              <a:rPr sz="2800" spc="-20" dirty="0">
                <a:latin typeface="Times New Roman"/>
                <a:cs typeface="Times New Roman"/>
              </a:rPr>
              <a:t>ую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1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и иные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ви</a:t>
            </a:r>
            <a:r>
              <a:rPr sz="2800" spc="-10" dirty="0">
                <a:latin typeface="Times New Roman"/>
                <a:cs typeface="Times New Roman"/>
              </a:rPr>
              <a:t>д</a:t>
            </a:r>
            <a:r>
              <a:rPr sz="2800" spc="-20" dirty="0">
                <a:latin typeface="Times New Roman"/>
                <a:cs typeface="Times New Roman"/>
              </a:rPr>
              <a:t>ы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деяте</a:t>
            </a:r>
            <a:r>
              <a:rPr sz="2800" spc="-25" dirty="0">
                <a:latin typeface="Times New Roman"/>
                <a:cs typeface="Times New Roman"/>
              </a:rPr>
              <a:t>л</a:t>
            </a:r>
            <a:r>
              <a:rPr sz="2800" spc="-10" dirty="0">
                <a:latin typeface="Times New Roman"/>
                <a:cs typeface="Times New Roman"/>
              </a:rPr>
              <a:t>ь</a:t>
            </a:r>
            <a:r>
              <a:rPr sz="2800" spc="-15" dirty="0">
                <a:latin typeface="Times New Roman"/>
                <a:cs typeface="Times New Roman"/>
              </a:rPr>
              <a:t>н</a:t>
            </a:r>
            <a:r>
              <a:rPr sz="2800" spc="60" dirty="0">
                <a:latin typeface="Times New Roman"/>
                <a:cs typeface="Times New Roman"/>
              </a:rPr>
              <a:t>о</a:t>
            </a:r>
            <a:r>
              <a:rPr sz="2800" spc="-15" dirty="0">
                <a:latin typeface="Times New Roman"/>
                <a:cs typeface="Times New Roman"/>
              </a:rPr>
              <a:t>сти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2800" b="1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2800" b="1" spc="1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%</a:t>
            </a:r>
            <a:r>
              <a:rPr sz="28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о</a:t>
            </a:r>
            <a:r>
              <a:rPr sz="2800" spc="-15" dirty="0">
                <a:latin typeface="Times New Roman"/>
                <a:cs typeface="Times New Roman"/>
              </a:rPr>
              <a:t>т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уров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-15" dirty="0">
                <a:latin typeface="Times New Roman"/>
                <a:cs typeface="Times New Roman"/>
              </a:rPr>
              <a:t>я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2</a:t>
            </a:r>
            <a:r>
              <a:rPr sz="2800" spc="-10" dirty="0">
                <a:latin typeface="Times New Roman"/>
                <a:cs typeface="Times New Roman"/>
              </a:rPr>
              <a:t>0</a:t>
            </a:r>
            <a:r>
              <a:rPr sz="2800" spc="-15" dirty="0">
                <a:latin typeface="Times New Roman"/>
                <a:cs typeface="Times New Roman"/>
              </a:rPr>
              <a:t>16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г</a:t>
            </a:r>
            <a:r>
              <a:rPr sz="2800" spc="-95" dirty="0">
                <a:latin typeface="Times New Roman"/>
                <a:cs typeface="Times New Roman"/>
              </a:rPr>
              <a:t>о</a:t>
            </a:r>
            <a:r>
              <a:rPr sz="2800" spc="-15" dirty="0">
                <a:latin typeface="Times New Roman"/>
                <a:cs typeface="Times New Roman"/>
              </a:rPr>
              <a:t>да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к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к</a:t>
            </a:r>
            <a:r>
              <a:rPr sz="2800" spc="-15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-15" dirty="0">
                <a:latin typeface="Times New Roman"/>
                <a:cs typeface="Times New Roman"/>
              </a:rPr>
              <a:t>цу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201</a:t>
            </a:r>
            <a:r>
              <a:rPr sz="2800" spc="-15" dirty="0">
                <a:latin typeface="Times New Roman"/>
                <a:cs typeface="Times New Roman"/>
              </a:rPr>
              <a:t>8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г</a:t>
            </a:r>
            <a:r>
              <a:rPr sz="2800" spc="-95" dirty="0">
                <a:latin typeface="Times New Roman"/>
                <a:cs typeface="Times New Roman"/>
              </a:rPr>
              <a:t>о</a:t>
            </a:r>
            <a:r>
              <a:rPr sz="2800" spc="-15" dirty="0">
                <a:latin typeface="Times New Roman"/>
                <a:cs typeface="Times New Roman"/>
              </a:rPr>
              <a:t>да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н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50</a:t>
            </a:r>
            <a:r>
              <a:rPr sz="28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%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к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к</a:t>
            </a:r>
            <a:r>
              <a:rPr sz="2800" spc="-15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-15" dirty="0">
                <a:latin typeface="Times New Roman"/>
                <a:cs typeface="Times New Roman"/>
              </a:rPr>
              <a:t>цу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202</a:t>
            </a:r>
            <a:r>
              <a:rPr sz="2800" spc="-15" dirty="0">
                <a:latin typeface="Times New Roman"/>
                <a:cs typeface="Times New Roman"/>
              </a:rPr>
              <a:t>5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г</a:t>
            </a:r>
            <a:r>
              <a:rPr sz="2800" spc="-95" dirty="0">
                <a:latin typeface="Times New Roman"/>
                <a:cs typeface="Times New Roman"/>
              </a:rPr>
              <a:t>о</a:t>
            </a:r>
            <a:r>
              <a:rPr sz="2800" spc="-15" dirty="0">
                <a:latin typeface="Times New Roman"/>
                <a:cs typeface="Times New Roman"/>
              </a:rPr>
              <a:t>да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1840" y="2927984"/>
            <a:ext cx="667639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635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1746885" algn="l"/>
                <a:tab pos="2882265" algn="l"/>
                <a:tab pos="3624579" algn="l"/>
                <a:tab pos="4994910" algn="l"/>
              </a:tabLst>
            </a:pPr>
            <a:r>
              <a:rPr sz="2800" spc="-90" dirty="0">
                <a:latin typeface="Times New Roman"/>
                <a:cs typeface="Times New Roman"/>
              </a:rPr>
              <a:t>Р</a:t>
            </a:r>
            <a:r>
              <a:rPr sz="2800" spc="60" dirty="0">
                <a:latin typeface="Times New Roman"/>
                <a:cs typeface="Times New Roman"/>
              </a:rPr>
              <a:t>о</a:t>
            </a:r>
            <a:r>
              <a:rPr sz="2800" spc="-15" dirty="0">
                <a:latin typeface="Times New Roman"/>
                <a:cs typeface="Times New Roman"/>
              </a:rPr>
              <a:t>ст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55" dirty="0">
                <a:latin typeface="Times New Roman"/>
                <a:cs typeface="Times New Roman"/>
              </a:rPr>
              <a:t>к</a:t>
            </a:r>
            <a:r>
              <a:rPr sz="2800" spc="-130" dirty="0">
                <a:latin typeface="Times New Roman"/>
                <a:cs typeface="Times New Roman"/>
              </a:rPr>
              <a:t>а</a:t>
            </a:r>
            <a:r>
              <a:rPr sz="2800" spc="-15" dirty="0">
                <a:latin typeface="Times New Roman"/>
                <a:cs typeface="Times New Roman"/>
              </a:rPr>
              <a:t>ч</a:t>
            </a:r>
            <a:r>
              <a:rPr sz="2800" spc="45" dirty="0">
                <a:latin typeface="Times New Roman"/>
                <a:cs typeface="Times New Roman"/>
              </a:rPr>
              <a:t>е</a:t>
            </a:r>
            <a:r>
              <a:rPr sz="2800" spc="-15" dirty="0">
                <a:latin typeface="Times New Roman"/>
                <a:cs typeface="Times New Roman"/>
              </a:rPr>
              <a:t>ст</a:t>
            </a:r>
            <a:r>
              <a:rPr sz="2800" spc="-55" dirty="0">
                <a:latin typeface="Times New Roman"/>
                <a:cs typeface="Times New Roman"/>
              </a:rPr>
              <a:t>в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адми</a:t>
            </a:r>
            <a:r>
              <a:rPr sz="2800" spc="-5" dirty="0">
                <a:latin typeface="Times New Roman"/>
                <a:cs typeface="Times New Roman"/>
              </a:rPr>
              <a:t>н</a:t>
            </a:r>
            <a:r>
              <a:rPr sz="2800" spc="-15" dirty="0">
                <a:latin typeface="Times New Roman"/>
                <a:cs typeface="Times New Roman"/>
              </a:rPr>
              <a:t>ис</a:t>
            </a:r>
            <a:r>
              <a:rPr sz="2800" spc="15" dirty="0">
                <a:latin typeface="Times New Roman"/>
                <a:cs typeface="Times New Roman"/>
              </a:rPr>
              <a:t>т</a:t>
            </a:r>
            <a:r>
              <a:rPr sz="2800" spc="-15" dirty="0">
                <a:latin typeface="Times New Roman"/>
                <a:cs typeface="Times New Roman"/>
              </a:rPr>
              <a:t>р</a:t>
            </a:r>
            <a:r>
              <a:rPr sz="2800" spc="-10" dirty="0">
                <a:latin typeface="Times New Roman"/>
                <a:cs typeface="Times New Roman"/>
              </a:rPr>
              <a:t>и</a:t>
            </a:r>
            <a:r>
              <a:rPr sz="2800" spc="-15" dirty="0">
                <a:latin typeface="Times New Roman"/>
                <a:cs typeface="Times New Roman"/>
              </a:rPr>
              <a:t>р</a:t>
            </a:r>
            <a:r>
              <a:rPr sz="2800" spc="-10" dirty="0">
                <a:latin typeface="Times New Roman"/>
                <a:cs typeface="Times New Roman"/>
              </a:rPr>
              <a:t>о</a:t>
            </a:r>
            <a:r>
              <a:rPr sz="2800" spc="-55" dirty="0">
                <a:latin typeface="Times New Roman"/>
                <a:cs typeface="Times New Roman"/>
              </a:rPr>
              <a:t>в</a:t>
            </a:r>
            <a:r>
              <a:rPr sz="2800" spc="-35" dirty="0">
                <a:latin typeface="Times New Roman"/>
                <a:cs typeface="Times New Roman"/>
              </a:rPr>
              <a:t>а</a:t>
            </a:r>
            <a:r>
              <a:rPr sz="2800" spc="-15" dirty="0">
                <a:latin typeface="Times New Roman"/>
                <a:cs typeface="Times New Roman"/>
              </a:rPr>
              <a:t>ния на</a:t>
            </a:r>
            <a:r>
              <a:rPr sz="2800" spc="20" dirty="0">
                <a:latin typeface="Times New Roman"/>
                <a:cs typeface="Times New Roman"/>
              </a:rPr>
              <a:t>д</a:t>
            </a:r>
            <a:r>
              <a:rPr sz="2800" spc="-30" dirty="0">
                <a:latin typeface="Times New Roman"/>
                <a:cs typeface="Times New Roman"/>
              </a:rPr>
              <a:t>з</a:t>
            </a:r>
            <a:r>
              <a:rPr sz="2800" spc="-15" dirty="0">
                <a:latin typeface="Times New Roman"/>
                <a:cs typeface="Times New Roman"/>
              </a:rPr>
              <a:t>орных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95" dirty="0">
                <a:latin typeface="Times New Roman"/>
                <a:cs typeface="Times New Roman"/>
              </a:rPr>
              <a:t>ф</a:t>
            </a:r>
            <a:r>
              <a:rPr sz="2800" spc="-15" dirty="0">
                <a:latin typeface="Times New Roman"/>
                <a:cs typeface="Times New Roman"/>
              </a:rPr>
              <a:t>у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-15" dirty="0">
                <a:latin typeface="Times New Roman"/>
                <a:cs typeface="Times New Roman"/>
              </a:rPr>
              <a:t>кций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5" dirty="0">
                <a:latin typeface="Times New Roman"/>
                <a:cs typeface="Times New Roman"/>
              </a:rPr>
              <a:t>в</a:t>
            </a:r>
            <a:r>
              <a:rPr sz="2800" spc="-10" dirty="0">
                <a:latin typeface="Times New Roman"/>
                <a:cs typeface="Times New Roman"/>
              </a:rPr>
              <a:t>к</a:t>
            </a:r>
            <a:r>
              <a:rPr sz="2800" spc="-15" dirty="0">
                <a:latin typeface="Times New Roman"/>
                <a:cs typeface="Times New Roman"/>
              </a:rPr>
              <a:t>л</a:t>
            </a:r>
            <a:r>
              <a:rPr sz="2800" spc="-140" dirty="0">
                <a:latin typeface="Times New Roman"/>
                <a:cs typeface="Times New Roman"/>
              </a:rPr>
              <a:t>ю</a:t>
            </a:r>
            <a:r>
              <a:rPr sz="2800" spc="-10" dirty="0">
                <a:latin typeface="Times New Roman"/>
                <a:cs typeface="Times New Roman"/>
              </a:rPr>
              <a:t>ч</a:t>
            </a:r>
            <a:r>
              <a:rPr sz="2800" spc="-15" dirty="0">
                <a:latin typeface="Times New Roman"/>
                <a:cs typeface="Times New Roman"/>
              </a:rPr>
              <a:t>ая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83018" y="2927984"/>
            <a:ext cx="209804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210185">
              <a:lnSpc>
                <a:spcPct val="100000"/>
              </a:lnSpc>
            </a:pPr>
            <a:r>
              <a:rPr sz="2800" spc="-165" dirty="0">
                <a:latin typeface="Times New Roman"/>
                <a:cs typeface="Times New Roman"/>
              </a:rPr>
              <a:t>к</a:t>
            </a:r>
            <a:r>
              <a:rPr sz="2800" spc="-5" dirty="0">
                <a:latin typeface="Times New Roman"/>
                <a:cs typeface="Times New Roman"/>
              </a:rPr>
              <a:t>о</a:t>
            </a:r>
            <a:r>
              <a:rPr sz="2800" spc="-15" dirty="0">
                <a:latin typeface="Times New Roman"/>
                <a:cs typeface="Times New Roman"/>
              </a:rPr>
              <a:t>н</a:t>
            </a:r>
            <a:r>
              <a:rPr sz="2800" spc="20" dirty="0">
                <a:latin typeface="Times New Roman"/>
                <a:cs typeface="Times New Roman"/>
              </a:rPr>
              <a:t>т</a:t>
            </a:r>
            <a:r>
              <a:rPr sz="2800" spc="-15" dirty="0">
                <a:latin typeface="Times New Roman"/>
                <a:cs typeface="Times New Roman"/>
              </a:rPr>
              <a:t>р</a:t>
            </a:r>
            <a:r>
              <a:rPr sz="2800" spc="-45" dirty="0">
                <a:latin typeface="Times New Roman"/>
                <a:cs typeface="Times New Roman"/>
              </a:rPr>
              <a:t>о</a:t>
            </a:r>
            <a:r>
              <a:rPr sz="2800" spc="-15" dirty="0">
                <a:latin typeface="Times New Roman"/>
                <a:cs typeface="Times New Roman"/>
              </a:rPr>
              <a:t>льн</a:t>
            </a:r>
            <a:r>
              <a:rPr sz="2800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- </a:t>
            </a:r>
            <a:r>
              <a:rPr sz="2800" spc="-15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п</a:t>
            </a:r>
            <a:r>
              <a:rPr sz="2800" spc="-15" dirty="0">
                <a:latin typeface="Times New Roman"/>
                <a:cs typeface="Times New Roman"/>
              </a:rPr>
              <a:t>тимизацию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1840" y="3781805"/>
            <a:ext cx="9130665" cy="2145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6350" algn="just">
              <a:lnSpc>
                <a:spcPct val="100000"/>
              </a:lnSpc>
            </a:pPr>
            <a:r>
              <a:rPr sz="2800" spc="-15" dirty="0">
                <a:latin typeface="Times New Roman"/>
                <a:cs typeface="Times New Roman"/>
              </a:rPr>
              <a:t>исп</a:t>
            </a:r>
            <a:r>
              <a:rPr sz="2800" spc="-50" dirty="0">
                <a:latin typeface="Times New Roman"/>
                <a:cs typeface="Times New Roman"/>
              </a:rPr>
              <a:t>о</a:t>
            </a:r>
            <a:r>
              <a:rPr sz="2800" spc="-15" dirty="0">
                <a:latin typeface="Times New Roman"/>
                <a:cs typeface="Times New Roman"/>
              </a:rPr>
              <a:t>л</a:t>
            </a:r>
            <a:r>
              <a:rPr sz="2800" spc="-25" dirty="0">
                <a:latin typeface="Times New Roman"/>
                <a:cs typeface="Times New Roman"/>
              </a:rPr>
              <a:t>ь</a:t>
            </a:r>
            <a:r>
              <a:rPr sz="2800" spc="-30" dirty="0">
                <a:latin typeface="Times New Roman"/>
                <a:cs typeface="Times New Roman"/>
              </a:rPr>
              <a:t>з</a:t>
            </a:r>
            <a:r>
              <a:rPr sz="2800" spc="-15" dirty="0">
                <a:latin typeface="Times New Roman"/>
                <a:cs typeface="Times New Roman"/>
              </a:rPr>
              <a:t>о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spc="-15" dirty="0">
                <a:latin typeface="Times New Roman"/>
                <a:cs typeface="Times New Roman"/>
              </a:rPr>
              <a:t>ания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15" dirty="0">
                <a:latin typeface="Times New Roman"/>
                <a:cs typeface="Times New Roman"/>
              </a:rPr>
              <a:t>т</a:t>
            </a:r>
            <a:r>
              <a:rPr sz="2800" spc="-50" dirty="0">
                <a:latin typeface="Times New Roman"/>
                <a:cs typeface="Times New Roman"/>
              </a:rPr>
              <a:t>р</a:t>
            </a:r>
            <a:r>
              <a:rPr sz="2800" spc="-195" dirty="0">
                <a:latin typeface="Times New Roman"/>
                <a:cs typeface="Times New Roman"/>
              </a:rPr>
              <a:t>у</a:t>
            </a:r>
            <a:r>
              <a:rPr sz="2800" spc="-15" dirty="0">
                <a:latin typeface="Times New Roman"/>
                <a:cs typeface="Times New Roman"/>
              </a:rPr>
              <a:t>довых,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м</a:t>
            </a:r>
            <a:r>
              <a:rPr sz="2800" spc="-95" dirty="0">
                <a:latin typeface="Times New Roman"/>
                <a:cs typeface="Times New Roman"/>
              </a:rPr>
              <a:t>а</a:t>
            </a:r>
            <a:r>
              <a:rPr sz="2800" spc="-5" dirty="0">
                <a:latin typeface="Times New Roman"/>
                <a:cs typeface="Times New Roman"/>
              </a:rPr>
              <a:t>т</a:t>
            </a:r>
            <a:r>
              <a:rPr sz="2800" spc="-15" dirty="0">
                <a:latin typeface="Times New Roman"/>
                <a:cs typeface="Times New Roman"/>
              </a:rPr>
              <a:t>ери</a:t>
            </a:r>
            <a:r>
              <a:rPr sz="2800" dirty="0">
                <a:latin typeface="Times New Roman"/>
                <a:cs typeface="Times New Roman"/>
              </a:rPr>
              <a:t>а</a:t>
            </a:r>
            <a:r>
              <a:rPr sz="2800" spc="-15" dirty="0">
                <a:latin typeface="Times New Roman"/>
                <a:cs typeface="Times New Roman"/>
              </a:rPr>
              <a:t>л</a:t>
            </a:r>
            <a:r>
              <a:rPr sz="2800" spc="-25" dirty="0">
                <a:latin typeface="Times New Roman"/>
                <a:cs typeface="Times New Roman"/>
              </a:rPr>
              <a:t>ь</a:t>
            </a:r>
            <a:r>
              <a:rPr sz="2800" spc="-15" dirty="0">
                <a:latin typeface="Times New Roman"/>
                <a:cs typeface="Times New Roman"/>
              </a:rPr>
              <a:t>н</a:t>
            </a:r>
            <a:r>
              <a:rPr sz="2800" spc="-5" dirty="0">
                <a:latin typeface="Times New Roman"/>
                <a:cs typeface="Times New Roman"/>
              </a:rPr>
              <a:t>ы</a:t>
            </a:r>
            <a:r>
              <a:rPr sz="2800" spc="-15" dirty="0">
                <a:latin typeface="Times New Roman"/>
                <a:cs typeface="Times New Roman"/>
              </a:rPr>
              <a:t>х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и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финансовых р</a:t>
            </a:r>
            <a:r>
              <a:rPr sz="2800" spc="50" dirty="0">
                <a:latin typeface="Times New Roman"/>
                <a:cs typeface="Times New Roman"/>
              </a:rPr>
              <a:t>е</a:t>
            </a:r>
            <a:r>
              <a:rPr sz="2800" spc="-60" dirty="0">
                <a:latin typeface="Times New Roman"/>
                <a:cs typeface="Times New Roman"/>
              </a:rPr>
              <a:t>с</a:t>
            </a:r>
            <a:r>
              <a:rPr sz="2800" spc="-15" dirty="0">
                <a:latin typeface="Times New Roman"/>
                <a:cs typeface="Times New Roman"/>
              </a:rPr>
              <a:t>у</a:t>
            </a:r>
            <a:r>
              <a:rPr sz="2800" spc="-10" dirty="0">
                <a:latin typeface="Times New Roman"/>
                <a:cs typeface="Times New Roman"/>
              </a:rPr>
              <a:t>р</a:t>
            </a:r>
            <a:r>
              <a:rPr sz="2800" spc="-15" dirty="0">
                <a:latin typeface="Times New Roman"/>
                <a:cs typeface="Times New Roman"/>
              </a:rPr>
              <a:t>сов</a:t>
            </a:r>
            <a:r>
              <a:rPr sz="2800" dirty="0">
                <a:latin typeface="Times New Roman"/>
                <a:cs typeface="Times New Roman"/>
              </a:rPr>
              <a:t>     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-195" dirty="0">
                <a:latin typeface="Times New Roman"/>
                <a:cs typeface="Times New Roman"/>
              </a:rPr>
              <a:t>Ф</a:t>
            </a:r>
            <a:r>
              <a:rPr sz="2800" spc="-175" dirty="0">
                <a:latin typeface="Times New Roman"/>
                <a:cs typeface="Times New Roman"/>
              </a:rPr>
              <a:t>А</a:t>
            </a:r>
            <a:r>
              <a:rPr sz="2800" spc="-20" dirty="0">
                <a:latin typeface="Times New Roman"/>
                <a:cs typeface="Times New Roman"/>
              </a:rPr>
              <a:t>С</a:t>
            </a:r>
            <a:r>
              <a:rPr sz="2800" dirty="0">
                <a:latin typeface="Times New Roman"/>
                <a:cs typeface="Times New Roman"/>
              </a:rPr>
              <a:t>    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90" dirty="0">
                <a:latin typeface="Times New Roman"/>
                <a:cs typeface="Times New Roman"/>
              </a:rPr>
              <a:t>Р</a:t>
            </a:r>
            <a:r>
              <a:rPr sz="2800" spc="60" dirty="0">
                <a:latin typeface="Times New Roman"/>
                <a:cs typeface="Times New Roman"/>
              </a:rPr>
              <a:t>о</a:t>
            </a:r>
            <a:r>
              <a:rPr sz="2800" spc="-15" dirty="0">
                <a:latin typeface="Times New Roman"/>
                <a:cs typeface="Times New Roman"/>
              </a:rPr>
              <a:t>с</a:t>
            </a:r>
            <a:r>
              <a:rPr sz="2800" spc="-30" dirty="0">
                <a:latin typeface="Times New Roman"/>
                <a:cs typeface="Times New Roman"/>
              </a:rPr>
              <a:t>с</a:t>
            </a:r>
            <a:r>
              <a:rPr sz="2800" spc="-15" dirty="0">
                <a:latin typeface="Times New Roman"/>
                <a:cs typeface="Times New Roman"/>
              </a:rPr>
              <a:t>ии,</a:t>
            </a:r>
            <a:r>
              <a:rPr sz="2800" dirty="0">
                <a:latin typeface="Times New Roman"/>
                <a:cs typeface="Times New Roman"/>
              </a:rPr>
              <a:t>          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исп</a:t>
            </a:r>
            <a:r>
              <a:rPr sz="2800" spc="-45" dirty="0">
                <a:latin typeface="Times New Roman"/>
                <a:cs typeface="Times New Roman"/>
              </a:rPr>
              <a:t>о</a:t>
            </a:r>
            <a:r>
              <a:rPr sz="2800" spc="-15" dirty="0">
                <a:latin typeface="Times New Roman"/>
                <a:cs typeface="Times New Roman"/>
              </a:rPr>
              <a:t>ль</a:t>
            </a:r>
            <a:r>
              <a:rPr sz="2800" spc="-85" dirty="0">
                <a:latin typeface="Times New Roman"/>
                <a:cs typeface="Times New Roman"/>
              </a:rPr>
              <a:t>з</a:t>
            </a:r>
            <a:r>
              <a:rPr sz="2800" spc="-50" dirty="0">
                <a:latin typeface="Times New Roman"/>
                <a:cs typeface="Times New Roman"/>
              </a:rPr>
              <a:t>у</a:t>
            </a:r>
            <a:r>
              <a:rPr sz="2800" spc="-20" dirty="0">
                <a:latin typeface="Times New Roman"/>
                <a:cs typeface="Times New Roman"/>
              </a:rPr>
              <a:t>емых</a:t>
            </a:r>
            <a:r>
              <a:rPr sz="2800" dirty="0">
                <a:latin typeface="Times New Roman"/>
                <a:cs typeface="Times New Roman"/>
              </a:rPr>
              <a:t>     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п</a:t>
            </a:r>
            <a:r>
              <a:rPr sz="2800" spc="-10" dirty="0">
                <a:latin typeface="Times New Roman"/>
                <a:cs typeface="Times New Roman"/>
              </a:rPr>
              <a:t>р</a:t>
            </a:r>
            <a:r>
              <a:rPr sz="2800" spc="-15" dirty="0">
                <a:latin typeface="Times New Roman"/>
                <a:cs typeface="Times New Roman"/>
              </a:rPr>
              <a:t>и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о</a:t>
            </a:r>
            <a:r>
              <a:rPr sz="2800" spc="-60" dirty="0">
                <a:latin typeface="Times New Roman"/>
                <a:cs typeface="Times New Roman"/>
              </a:rPr>
              <a:t>с</a:t>
            </a:r>
            <a:r>
              <a:rPr sz="2800" spc="-20" dirty="0">
                <a:latin typeface="Times New Roman"/>
                <a:cs typeface="Times New Roman"/>
              </a:rPr>
              <a:t>ущ</a:t>
            </a:r>
            <a:r>
              <a:rPr sz="2800" spc="45" dirty="0">
                <a:latin typeface="Times New Roman"/>
                <a:cs typeface="Times New Roman"/>
              </a:rPr>
              <a:t>е</a:t>
            </a:r>
            <a:r>
              <a:rPr sz="2800" spc="-15" dirty="0">
                <a:latin typeface="Times New Roman"/>
                <a:cs typeface="Times New Roman"/>
              </a:rPr>
              <a:t>ст</a:t>
            </a:r>
            <a:r>
              <a:rPr sz="2800" spc="-55" dirty="0">
                <a:latin typeface="Times New Roman"/>
                <a:cs typeface="Times New Roman"/>
              </a:rPr>
              <a:t>в</a:t>
            </a:r>
            <a:r>
              <a:rPr sz="2800" spc="-15" dirty="0">
                <a:latin typeface="Times New Roman"/>
                <a:cs typeface="Times New Roman"/>
              </a:rPr>
              <a:t>л</a:t>
            </a:r>
            <a:r>
              <a:rPr sz="2800" spc="-25" dirty="0">
                <a:latin typeface="Times New Roman"/>
                <a:cs typeface="Times New Roman"/>
              </a:rPr>
              <a:t>е</a:t>
            </a:r>
            <a:r>
              <a:rPr sz="2800" spc="-15" dirty="0">
                <a:latin typeface="Times New Roman"/>
                <a:cs typeface="Times New Roman"/>
              </a:rPr>
              <a:t>нии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ус</a:t>
            </a:r>
            <a:r>
              <a:rPr sz="2800" spc="20" dirty="0">
                <a:latin typeface="Times New Roman"/>
                <a:cs typeface="Times New Roman"/>
              </a:rPr>
              <a:t>т</a:t>
            </a:r>
            <a:r>
              <a:rPr sz="2800" spc="-15" dirty="0">
                <a:latin typeface="Times New Roman"/>
                <a:cs typeface="Times New Roman"/>
              </a:rPr>
              <a:t>ано</a:t>
            </a:r>
            <a:r>
              <a:rPr sz="2800" spc="-50" dirty="0">
                <a:latin typeface="Times New Roman"/>
                <a:cs typeface="Times New Roman"/>
              </a:rPr>
              <a:t>в</a:t>
            </a:r>
            <a:r>
              <a:rPr sz="2800" spc="-15" dirty="0">
                <a:latin typeface="Times New Roman"/>
                <a:cs typeface="Times New Roman"/>
              </a:rPr>
              <a:t>л</a:t>
            </a:r>
            <a:r>
              <a:rPr sz="2800" spc="-25" dirty="0">
                <a:latin typeface="Times New Roman"/>
                <a:cs typeface="Times New Roman"/>
              </a:rPr>
              <a:t>е</a:t>
            </a:r>
            <a:r>
              <a:rPr sz="2800" spc="-15" dirty="0">
                <a:latin typeface="Times New Roman"/>
                <a:cs typeface="Times New Roman"/>
              </a:rPr>
              <a:t>н</a:t>
            </a:r>
            <a:r>
              <a:rPr sz="2800" dirty="0">
                <a:latin typeface="Times New Roman"/>
                <a:cs typeface="Times New Roman"/>
              </a:rPr>
              <a:t>н</a:t>
            </a:r>
            <a:r>
              <a:rPr sz="2800" spc="-20" dirty="0">
                <a:latin typeface="Times New Roman"/>
                <a:cs typeface="Times New Roman"/>
              </a:rPr>
              <a:t>ых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04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ви</a:t>
            </a:r>
            <a:r>
              <a:rPr sz="2800" spc="-10" dirty="0">
                <a:latin typeface="Times New Roman"/>
                <a:cs typeface="Times New Roman"/>
              </a:rPr>
              <a:t>д</a:t>
            </a:r>
            <a:r>
              <a:rPr sz="2800" spc="-15" dirty="0">
                <a:latin typeface="Times New Roman"/>
                <a:cs typeface="Times New Roman"/>
              </a:rPr>
              <a:t>ов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15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г</a:t>
            </a:r>
            <a:r>
              <a:rPr sz="2800" spc="60" dirty="0">
                <a:latin typeface="Times New Roman"/>
                <a:cs typeface="Times New Roman"/>
              </a:rPr>
              <a:t>о</a:t>
            </a:r>
            <a:r>
              <a:rPr sz="2800" spc="-60" dirty="0">
                <a:latin typeface="Times New Roman"/>
                <a:cs typeface="Times New Roman"/>
              </a:rPr>
              <a:t>с</a:t>
            </a:r>
            <a:r>
              <a:rPr sz="2800" spc="-190" dirty="0">
                <a:latin typeface="Times New Roman"/>
                <a:cs typeface="Times New Roman"/>
              </a:rPr>
              <a:t>у</a:t>
            </a:r>
            <a:r>
              <a:rPr sz="2800" spc="-15" dirty="0">
                <a:latin typeface="Times New Roman"/>
                <a:cs typeface="Times New Roman"/>
              </a:rPr>
              <a:t>дар</a:t>
            </a:r>
            <a:r>
              <a:rPr sz="2800" spc="-30" dirty="0">
                <a:latin typeface="Times New Roman"/>
                <a:cs typeface="Times New Roman"/>
              </a:rPr>
              <a:t>с</a:t>
            </a:r>
            <a:r>
              <a:rPr sz="2800" spc="-15" dirty="0">
                <a:latin typeface="Times New Roman"/>
                <a:cs typeface="Times New Roman"/>
              </a:rPr>
              <a:t>т</a:t>
            </a:r>
            <a:r>
              <a:rPr sz="2800" spc="-25" dirty="0">
                <a:latin typeface="Times New Roman"/>
                <a:cs typeface="Times New Roman"/>
              </a:rPr>
              <a:t>в</a:t>
            </a:r>
            <a:r>
              <a:rPr sz="2800" spc="-15" dirty="0">
                <a:latin typeface="Times New Roman"/>
                <a:cs typeface="Times New Roman"/>
              </a:rPr>
              <a:t>енн</a:t>
            </a:r>
            <a:r>
              <a:rPr sz="2800" spc="-10" dirty="0">
                <a:latin typeface="Times New Roman"/>
                <a:cs typeface="Times New Roman"/>
              </a:rPr>
              <a:t>о</a:t>
            </a:r>
            <a:r>
              <a:rPr sz="2800" spc="-85" dirty="0">
                <a:latin typeface="Times New Roman"/>
                <a:cs typeface="Times New Roman"/>
              </a:rPr>
              <a:t>г</a:t>
            </a:r>
            <a:r>
              <a:rPr sz="2800" spc="-15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к</a:t>
            </a:r>
            <a:r>
              <a:rPr sz="2800" spc="-15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20" dirty="0">
                <a:latin typeface="Times New Roman"/>
                <a:cs typeface="Times New Roman"/>
              </a:rPr>
              <a:t>т</a:t>
            </a:r>
            <a:r>
              <a:rPr sz="2800" spc="-15" dirty="0">
                <a:latin typeface="Times New Roman"/>
                <a:cs typeface="Times New Roman"/>
              </a:rPr>
              <a:t>р</a:t>
            </a:r>
            <a:r>
              <a:rPr sz="2800" spc="-45" dirty="0">
                <a:latin typeface="Times New Roman"/>
                <a:cs typeface="Times New Roman"/>
              </a:rPr>
              <a:t>о</a:t>
            </a:r>
            <a:r>
              <a:rPr sz="2800" spc="-15" dirty="0">
                <a:latin typeface="Times New Roman"/>
                <a:cs typeface="Times New Roman"/>
              </a:rPr>
              <a:t>ля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(н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spc="15" dirty="0">
                <a:latin typeface="Times New Roman"/>
                <a:cs typeface="Times New Roman"/>
              </a:rPr>
              <a:t>д</a:t>
            </a:r>
            <a:r>
              <a:rPr sz="2800" spc="-30" dirty="0">
                <a:latin typeface="Times New Roman"/>
                <a:cs typeface="Times New Roman"/>
              </a:rPr>
              <a:t>з</a:t>
            </a:r>
            <a:r>
              <a:rPr sz="2800" spc="-15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р</a:t>
            </a:r>
            <a:r>
              <a:rPr sz="2800" spc="-15" dirty="0">
                <a:latin typeface="Times New Roman"/>
                <a:cs typeface="Times New Roman"/>
              </a:rPr>
              <a:t>а)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sz="28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</a:t>
            </a:r>
            <a:r>
              <a:rPr sz="28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28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за</a:t>
            </a:r>
            <a:r>
              <a:rPr sz="28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к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к</a:t>
            </a:r>
            <a:r>
              <a:rPr sz="2800" spc="-15" dirty="0">
                <a:latin typeface="Times New Roman"/>
                <a:cs typeface="Times New Roman"/>
              </a:rPr>
              <a:t>о</a:t>
            </a:r>
            <a:r>
              <a:rPr sz="2800" spc="-10" dirty="0">
                <a:latin typeface="Times New Roman"/>
                <a:cs typeface="Times New Roman"/>
              </a:rPr>
              <a:t>н</a:t>
            </a:r>
            <a:r>
              <a:rPr sz="2800" spc="-15" dirty="0">
                <a:latin typeface="Times New Roman"/>
                <a:cs typeface="Times New Roman"/>
              </a:rPr>
              <a:t>цу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202</a:t>
            </a:r>
            <a:r>
              <a:rPr sz="2800" spc="-15" dirty="0">
                <a:latin typeface="Times New Roman"/>
                <a:cs typeface="Times New Roman"/>
              </a:rPr>
              <a:t>5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г</a:t>
            </a:r>
            <a:r>
              <a:rPr sz="2800" spc="-95" dirty="0">
                <a:latin typeface="Times New Roman"/>
                <a:cs typeface="Times New Roman"/>
              </a:rPr>
              <a:t>о</a:t>
            </a:r>
            <a:r>
              <a:rPr sz="2800" spc="-15" dirty="0">
                <a:latin typeface="Times New Roman"/>
                <a:cs typeface="Times New Roman"/>
              </a:rPr>
              <a:t>да</a:t>
            </a:r>
            <a:endParaRPr sz="2800">
              <a:latin typeface="Times New Roman"/>
              <a:cs typeface="Times New Roman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</a:tabLst>
            </a:pPr>
            <a:r>
              <a:rPr sz="2800" spc="-20" dirty="0">
                <a:latin typeface="Times New Roman"/>
                <a:cs typeface="Times New Roman"/>
              </a:rPr>
              <a:t>Сни</a:t>
            </a:r>
            <a:r>
              <a:rPr sz="2800" spc="-60" dirty="0">
                <a:latin typeface="Times New Roman"/>
                <a:cs typeface="Times New Roman"/>
              </a:rPr>
              <a:t>ж</a:t>
            </a:r>
            <a:r>
              <a:rPr sz="2800" spc="-15" dirty="0">
                <a:latin typeface="Times New Roman"/>
                <a:cs typeface="Times New Roman"/>
              </a:rPr>
              <a:t>ение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у</a:t>
            </a:r>
            <a:r>
              <a:rPr sz="2800" spc="-10" dirty="0">
                <a:latin typeface="Times New Roman"/>
                <a:cs typeface="Times New Roman"/>
              </a:rPr>
              <a:t>р</a:t>
            </a:r>
            <a:r>
              <a:rPr sz="2800" spc="-15" dirty="0">
                <a:latin typeface="Times New Roman"/>
                <a:cs typeface="Times New Roman"/>
              </a:rPr>
              <a:t>овня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ущ</a:t>
            </a:r>
            <a:r>
              <a:rPr sz="2800" spc="-25" dirty="0">
                <a:latin typeface="Times New Roman"/>
                <a:cs typeface="Times New Roman"/>
              </a:rPr>
              <a:t>е</a:t>
            </a:r>
            <a:r>
              <a:rPr sz="2800" spc="-15" dirty="0">
                <a:latin typeface="Times New Roman"/>
                <a:cs typeface="Times New Roman"/>
              </a:rPr>
              <a:t>р</a:t>
            </a:r>
            <a:r>
              <a:rPr sz="2800" spc="-10" dirty="0">
                <a:latin typeface="Times New Roman"/>
                <a:cs typeface="Times New Roman"/>
              </a:rPr>
              <a:t>б</a:t>
            </a:r>
            <a:r>
              <a:rPr sz="2800" spc="-15" dirty="0">
                <a:latin typeface="Times New Roman"/>
                <a:cs typeface="Times New Roman"/>
              </a:rPr>
              <a:t>а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165" dirty="0">
                <a:latin typeface="Times New Roman"/>
                <a:cs typeface="Times New Roman"/>
              </a:rPr>
              <a:t>к</a:t>
            </a:r>
            <a:r>
              <a:rPr sz="2800" spc="-15" dirty="0">
                <a:latin typeface="Times New Roman"/>
                <a:cs typeface="Times New Roman"/>
              </a:rPr>
              <a:t>он</a:t>
            </a:r>
            <a:r>
              <a:rPr sz="2800" spc="-50" dirty="0">
                <a:latin typeface="Times New Roman"/>
                <a:cs typeface="Times New Roman"/>
              </a:rPr>
              <a:t>к</a:t>
            </a:r>
            <a:r>
              <a:rPr sz="2800" spc="-15" dirty="0">
                <a:latin typeface="Times New Roman"/>
                <a:cs typeface="Times New Roman"/>
              </a:rPr>
              <a:t>у</a:t>
            </a:r>
            <a:r>
              <a:rPr sz="2800" spc="-10" dirty="0">
                <a:latin typeface="Times New Roman"/>
                <a:cs typeface="Times New Roman"/>
              </a:rPr>
              <a:t>р</a:t>
            </a:r>
            <a:r>
              <a:rPr sz="2800" spc="-15" dirty="0">
                <a:latin typeface="Times New Roman"/>
                <a:cs typeface="Times New Roman"/>
              </a:rPr>
              <a:t>енции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5636" rIns="0" bIns="0" rtlCol="0">
            <a:spAutoFit/>
          </a:bodyPr>
          <a:lstStyle/>
          <a:p>
            <a:pPr marL="566420">
              <a:lnSpc>
                <a:spcPct val="100000"/>
              </a:lnSpc>
            </a:pPr>
            <a:r>
              <a:rPr sz="2800" spc="-20" dirty="0"/>
              <a:t>Напра</a:t>
            </a:r>
            <a:r>
              <a:rPr sz="2800" spc="-65" dirty="0"/>
              <a:t>в</a:t>
            </a:r>
            <a:r>
              <a:rPr sz="2800" spc="-60" dirty="0"/>
              <a:t>л</a:t>
            </a:r>
            <a:r>
              <a:rPr sz="2800" spc="-20" dirty="0"/>
              <a:t>ения</a:t>
            </a:r>
            <a:r>
              <a:rPr sz="2800" spc="20" dirty="0"/>
              <a:t> </a:t>
            </a:r>
            <a:r>
              <a:rPr sz="2800" spc="-20" dirty="0"/>
              <a:t>(при</a:t>
            </a:r>
            <a:r>
              <a:rPr sz="2800" spc="-35" dirty="0"/>
              <a:t>о</a:t>
            </a:r>
            <a:r>
              <a:rPr sz="2800" spc="-20" dirty="0"/>
              <a:t>ри</a:t>
            </a:r>
            <a:r>
              <a:rPr sz="2800" spc="-30" dirty="0"/>
              <a:t>т</a:t>
            </a:r>
            <a:r>
              <a:rPr sz="2800" spc="-40" dirty="0"/>
              <a:t>е</a:t>
            </a:r>
            <a:r>
              <a:rPr sz="2800" spc="-30" dirty="0"/>
              <a:t>т</a:t>
            </a:r>
            <a:r>
              <a:rPr sz="2800" spc="-20" dirty="0"/>
              <a:t>ные</a:t>
            </a:r>
            <a:r>
              <a:rPr sz="2800" spc="50" dirty="0"/>
              <a:t> </a:t>
            </a:r>
            <a:r>
              <a:rPr sz="2800" spc="-20" dirty="0"/>
              <a:t>пр</a:t>
            </a:r>
            <a:r>
              <a:rPr sz="2800" spc="-35" dirty="0"/>
              <a:t>о</a:t>
            </a:r>
            <a:r>
              <a:rPr sz="2800" spc="-20" dirty="0"/>
              <a:t>е</a:t>
            </a:r>
            <a:r>
              <a:rPr sz="2800" dirty="0"/>
              <a:t>к</a:t>
            </a:r>
            <a:r>
              <a:rPr sz="2800" spc="-70" dirty="0"/>
              <a:t>т</a:t>
            </a:r>
            <a:r>
              <a:rPr sz="2800" spc="-20" dirty="0"/>
              <a:t>ы)</a:t>
            </a:r>
            <a:r>
              <a:rPr sz="2800" spc="50" dirty="0"/>
              <a:t> </a:t>
            </a:r>
            <a:r>
              <a:rPr sz="2800" spc="-20" dirty="0"/>
              <a:t>ре</a:t>
            </a:r>
            <a:r>
              <a:rPr sz="2800" spc="-65" dirty="0"/>
              <a:t>ф</a:t>
            </a:r>
            <a:r>
              <a:rPr sz="2800" spc="-20" dirty="0"/>
              <a:t>о</a:t>
            </a:r>
            <a:r>
              <a:rPr sz="2800" spc="-70" dirty="0"/>
              <a:t>р</a:t>
            </a:r>
            <a:r>
              <a:rPr sz="2800" spc="-25" dirty="0"/>
              <a:t>мы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9344406" y="6622186"/>
            <a:ext cx="138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2523" y="1257427"/>
            <a:ext cx="7056818" cy="715010"/>
          </a:xfrm>
          <a:custGeom>
            <a:avLst/>
            <a:gdLst/>
            <a:ahLst/>
            <a:cxnLst/>
            <a:rect l="l" t="t" r="r" b="b"/>
            <a:pathLst>
              <a:path w="7056818" h="715010">
                <a:moveTo>
                  <a:pt x="6937565" y="0"/>
                </a:moveTo>
                <a:lnTo>
                  <a:pt x="115099" y="68"/>
                </a:lnTo>
                <a:lnTo>
                  <a:pt x="73348" y="9128"/>
                </a:lnTo>
                <a:lnTo>
                  <a:pt x="38509" y="31450"/>
                </a:lnTo>
                <a:lnTo>
                  <a:pt x="13413" y="64211"/>
                </a:lnTo>
                <a:lnTo>
                  <a:pt x="890" y="104589"/>
                </a:lnTo>
                <a:lnTo>
                  <a:pt x="0" y="119252"/>
                </a:lnTo>
                <a:lnTo>
                  <a:pt x="65" y="599857"/>
                </a:lnTo>
                <a:lnTo>
                  <a:pt x="9099" y="641619"/>
                </a:lnTo>
                <a:lnTo>
                  <a:pt x="31411" y="676475"/>
                </a:lnTo>
                <a:lnTo>
                  <a:pt x="64164" y="701586"/>
                </a:lnTo>
                <a:lnTo>
                  <a:pt x="104523" y="714118"/>
                </a:lnTo>
                <a:lnTo>
                  <a:pt x="119176" y="715010"/>
                </a:lnTo>
                <a:lnTo>
                  <a:pt x="6941607" y="714942"/>
                </a:lnTo>
                <a:lnTo>
                  <a:pt x="6983415" y="705895"/>
                </a:lnTo>
                <a:lnTo>
                  <a:pt x="7018287" y="683587"/>
                </a:lnTo>
                <a:lnTo>
                  <a:pt x="7043400" y="650852"/>
                </a:lnTo>
                <a:lnTo>
                  <a:pt x="7055927" y="610524"/>
                </a:lnTo>
                <a:lnTo>
                  <a:pt x="7056818" y="595884"/>
                </a:lnTo>
                <a:lnTo>
                  <a:pt x="7056748" y="115108"/>
                </a:lnTo>
                <a:lnTo>
                  <a:pt x="7047673" y="73334"/>
                </a:lnTo>
                <a:lnTo>
                  <a:pt x="7025347" y="38492"/>
                </a:lnTo>
                <a:lnTo>
                  <a:pt x="6992591" y="13404"/>
                </a:lnTo>
                <a:lnTo>
                  <a:pt x="6952224" y="890"/>
                </a:lnTo>
                <a:lnTo>
                  <a:pt x="6937565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3391" y="1451736"/>
            <a:ext cx="4763770" cy="299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01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_Вн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др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-ориен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ирова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г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 п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х</a:t>
            </a:r>
            <a:r>
              <a:rPr sz="1800" spc="-5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да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2523" y="2024379"/>
            <a:ext cx="7056818" cy="715010"/>
          </a:xfrm>
          <a:custGeom>
            <a:avLst/>
            <a:gdLst/>
            <a:ahLst/>
            <a:cxnLst/>
            <a:rect l="l" t="t" r="r" b="b"/>
            <a:pathLst>
              <a:path w="7056818" h="715010">
                <a:moveTo>
                  <a:pt x="6937565" y="0"/>
                </a:moveTo>
                <a:lnTo>
                  <a:pt x="115201" y="65"/>
                </a:lnTo>
                <a:lnTo>
                  <a:pt x="73417" y="9097"/>
                </a:lnTo>
                <a:lnTo>
                  <a:pt x="38547" y="31401"/>
                </a:lnTo>
                <a:lnTo>
                  <a:pt x="13426" y="64141"/>
                </a:lnTo>
                <a:lnTo>
                  <a:pt x="891" y="104481"/>
                </a:lnTo>
                <a:lnTo>
                  <a:pt x="0" y="119125"/>
                </a:lnTo>
                <a:lnTo>
                  <a:pt x="65" y="599857"/>
                </a:lnTo>
                <a:lnTo>
                  <a:pt x="9099" y="641619"/>
                </a:lnTo>
                <a:lnTo>
                  <a:pt x="31411" y="676475"/>
                </a:lnTo>
                <a:lnTo>
                  <a:pt x="64164" y="701586"/>
                </a:lnTo>
                <a:lnTo>
                  <a:pt x="104523" y="714118"/>
                </a:lnTo>
                <a:lnTo>
                  <a:pt x="119176" y="715010"/>
                </a:lnTo>
                <a:lnTo>
                  <a:pt x="6941607" y="714942"/>
                </a:lnTo>
                <a:lnTo>
                  <a:pt x="6983415" y="705895"/>
                </a:lnTo>
                <a:lnTo>
                  <a:pt x="7018287" y="683587"/>
                </a:lnTo>
                <a:lnTo>
                  <a:pt x="7043400" y="650852"/>
                </a:lnTo>
                <a:lnTo>
                  <a:pt x="7055927" y="610524"/>
                </a:lnTo>
                <a:lnTo>
                  <a:pt x="7056818" y="595884"/>
                </a:lnTo>
                <a:lnTo>
                  <a:pt x="7056751" y="115091"/>
                </a:lnTo>
                <a:lnTo>
                  <a:pt x="7047701" y="73348"/>
                </a:lnTo>
                <a:lnTo>
                  <a:pt x="7025382" y="38512"/>
                </a:lnTo>
                <a:lnTo>
                  <a:pt x="6992617" y="13414"/>
                </a:lnTo>
                <a:lnTo>
                  <a:pt x="6952232" y="890"/>
                </a:lnTo>
                <a:lnTo>
                  <a:pt x="6937565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23391" y="2121535"/>
            <a:ext cx="6550025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97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02_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ение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мы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ц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енки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spc="-60" dirty="0">
                <a:solidFill>
                  <a:srgbClr val="FFFFFF"/>
                </a:solidFill>
                <a:latin typeface="Calibri"/>
                <a:cs typeface="Calibri"/>
              </a:rPr>
              <a:t>у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8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тативно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тивно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ти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онтр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но-надзорной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ея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2523" y="2791205"/>
            <a:ext cx="7056818" cy="715137"/>
          </a:xfrm>
          <a:custGeom>
            <a:avLst/>
            <a:gdLst/>
            <a:ahLst/>
            <a:cxnLst/>
            <a:rect l="l" t="t" r="r" b="b"/>
            <a:pathLst>
              <a:path w="7056818" h="715137">
                <a:moveTo>
                  <a:pt x="6937565" y="0"/>
                </a:moveTo>
                <a:lnTo>
                  <a:pt x="115099" y="68"/>
                </a:lnTo>
                <a:lnTo>
                  <a:pt x="73348" y="9128"/>
                </a:lnTo>
                <a:lnTo>
                  <a:pt x="38509" y="31450"/>
                </a:lnTo>
                <a:lnTo>
                  <a:pt x="13413" y="64211"/>
                </a:lnTo>
                <a:lnTo>
                  <a:pt x="890" y="104589"/>
                </a:lnTo>
                <a:lnTo>
                  <a:pt x="0" y="119253"/>
                </a:lnTo>
                <a:lnTo>
                  <a:pt x="68" y="599959"/>
                </a:lnTo>
                <a:lnTo>
                  <a:pt x="9128" y="641708"/>
                </a:lnTo>
                <a:lnTo>
                  <a:pt x="31446" y="676571"/>
                </a:lnTo>
                <a:lnTo>
                  <a:pt x="64190" y="701699"/>
                </a:lnTo>
                <a:lnTo>
                  <a:pt x="104531" y="714244"/>
                </a:lnTo>
                <a:lnTo>
                  <a:pt x="119176" y="715137"/>
                </a:lnTo>
                <a:lnTo>
                  <a:pt x="6941709" y="715066"/>
                </a:lnTo>
                <a:lnTo>
                  <a:pt x="6983484" y="705974"/>
                </a:lnTo>
                <a:lnTo>
                  <a:pt x="7018325" y="683621"/>
                </a:lnTo>
                <a:lnTo>
                  <a:pt x="7043413" y="650853"/>
                </a:lnTo>
                <a:lnTo>
                  <a:pt x="7055928" y="610518"/>
                </a:lnTo>
                <a:lnTo>
                  <a:pt x="7056818" y="595884"/>
                </a:lnTo>
                <a:lnTo>
                  <a:pt x="7056748" y="115108"/>
                </a:lnTo>
                <a:lnTo>
                  <a:pt x="7047673" y="73334"/>
                </a:lnTo>
                <a:lnTo>
                  <a:pt x="7025347" y="38492"/>
                </a:lnTo>
                <a:lnTo>
                  <a:pt x="6992591" y="13404"/>
                </a:lnTo>
                <a:lnTo>
                  <a:pt x="6952224" y="890"/>
                </a:lnTo>
                <a:lnTo>
                  <a:pt x="6937565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3391" y="2888361"/>
            <a:ext cx="6273165" cy="520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97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03_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ение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мы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пл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ной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про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илакти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ушений обя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ных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требований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2523" y="3558159"/>
            <a:ext cx="7056818" cy="715009"/>
          </a:xfrm>
          <a:custGeom>
            <a:avLst/>
            <a:gdLst/>
            <a:ahLst/>
            <a:cxnLst/>
            <a:rect l="l" t="t" r="r" b="b"/>
            <a:pathLst>
              <a:path w="7056818" h="715009">
                <a:moveTo>
                  <a:pt x="6937565" y="0"/>
                </a:moveTo>
                <a:lnTo>
                  <a:pt x="115201" y="65"/>
                </a:lnTo>
                <a:lnTo>
                  <a:pt x="73417" y="9097"/>
                </a:lnTo>
                <a:lnTo>
                  <a:pt x="38547" y="31401"/>
                </a:lnTo>
                <a:lnTo>
                  <a:pt x="13426" y="64141"/>
                </a:lnTo>
                <a:lnTo>
                  <a:pt x="891" y="104481"/>
                </a:lnTo>
                <a:lnTo>
                  <a:pt x="0" y="119125"/>
                </a:lnTo>
                <a:lnTo>
                  <a:pt x="65" y="599857"/>
                </a:lnTo>
                <a:lnTo>
                  <a:pt x="9099" y="641619"/>
                </a:lnTo>
                <a:lnTo>
                  <a:pt x="31411" y="676475"/>
                </a:lnTo>
                <a:lnTo>
                  <a:pt x="64164" y="701586"/>
                </a:lnTo>
                <a:lnTo>
                  <a:pt x="104523" y="714118"/>
                </a:lnTo>
                <a:lnTo>
                  <a:pt x="119176" y="715009"/>
                </a:lnTo>
                <a:lnTo>
                  <a:pt x="6941607" y="714942"/>
                </a:lnTo>
                <a:lnTo>
                  <a:pt x="6983415" y="705895"/>
                </a:lnTo>
                <a:lnTo>
                  <a:pt x="7018287" y="683587"/>
                </a:lnTo>
                <a:lnTo>
                  <a:pt x="7043400" y="650852"/>
                </a:lnTo>
                <a:lnTo>
                  <a:pt x="7055927" y="610524"/>
                </a:lnTo>
                <a:lnTo>
                  <a:pt x="7056818" y="595883"/>
                </a:lnTo>
                <a:lnTo>
                  <a:pt x="7056751" y="115091"/>
                </a:lnTo>
                <a:lnTo>
                  <a:pt x="7047701" y="73348"/>
                </a:lnTo>
                <a:lnTo>
                  <a:pt x="7025382" y="38512"/>
                </a:lnTo>
                <a:lnTo>
                  <a:pt x="6992617" y="13414"/>
                </a:lnTo>
                <a:lnTo>
                  <a:pt x="6952232" y="890"/>
                </a:lnTo>
                <a:lnTo>
                  <a:pt x="6937565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23391" y="3655567"/>
            <a:ext cx="5934075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97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04_Сис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мати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ация,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сокра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щ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ение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ч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ества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актуа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ация обя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ных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требований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2523" y="4324984"/>
            <a:ext cx="7056818" cy="715137"/>
          </a:xfrm>
          <a:custGeom>
            <a:avLst/>
            <a:gdLst/>
            <a:ahLst/>
            <a:cxnLst/>
            <a:rect l="l" t="t" r="r" b="b"/>
            <a:pathLst>
              <a:path w="7056818" h="715137">
                <a:moveTo>
                  <a:pt x="6937565" y="0"/>
                </a:moveTo>
                <a:lnTo>
                  <a:pt x="115099" y="68"/>
                </a:lnTo>
                <a:lnTo>
                  <a:pt x="73348" y="9128"/>
                </a:lnTo>
                <a:lnTo>
                  <a:pt x="38509" y="31450"/>
                </a:lnTo>
                <a:lnTo>
                  <a:pt x="13413" y="64211"/>
                </a:lnTo>
                <a:lnTo>
                  <a:pt x="890" y="104589"/>
                </a:lnTo>
                <a:lnTo>
                  <a:pt x="0" y="119252"/>
                </a:lnTo>
                <a:lnTo>
                  <a:pt x="68" y="599959"/>
                </a:lnTo>
                <a:lnTo>
                  <a:pt x="9128" y="641708"/>
                </a:lnTo>
                <a:lnTo>
                  <a:pt x="31446" y="676571"/>
                </a:lnTo>
                <a:lnTo>
                  <a:pt x="64190" y="701699"/>
                </a:lnTo>
                <a:lnTo>
                  <a:pt x="104531" y="714244"/>
                </a:lnTo>
                <a:lnTo>
                  <a:pt x="119176" y="715137"/>
                </a:lnTo>
                <a:lnTo>
                  <a:pt x="6941709" y="715066"/>
                </a:lnTo>
                <a:lnTo>
                  <a:pt x="6983484" y="705974"/>
                </a:lnTo>
                <a:lnTo>
                  <a:pt x="7018325" y="683621"/>
                </a:lnTo>
                <a:lnTo>
                  <a:pt x="7043413" y="650853"/>
                </a:lnTo>
                <a:lnTo>
                  <a:pt x="7055928" y="610518"/>
                </a:lnTo>
                <a:lnTo>
                  <a:pt x="7056818" y="595883"/>
                </a:lnTo>
                <a:lnTo>
                  <a:pt x="7056748" y="115108"/>
                </a:lnTo>
                <a:lnTo>
                  <a:pt x="7047673" y="73334"/>
                </a:lnTo>
                <a:lnTo>
                  <a:pt x="7025347" y="38492"/>
                </a:lnTo>
                <a:lnTo>
                  <a:pt x="6992591" y="13404"/>
                </a:lnTo>
                <a:lnTo>
                  <a:pt x="6952224" y="890"/>
                </a:lnTo>
                <a:lnTo>
                  <a:pt x="6937565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23391" y="4394327"/>
            <a:ext cx="6170930" cy="548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05_Вн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др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э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ф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ектив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ых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хан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изм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ов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адровой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</a:t>
            </a:r>
            <a:r>
              <a:rPr sz="1800" spc="-4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литики в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70"/>
              </a:lnSpc>
            </a:pP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ея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ти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онтр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но-надзорных органов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2523" y="5091938"/>
            <a:ext cx="7056818" cy="715022"/>
          </a:xfrm>
          <a:custGeom>
            <a:avLst/>
            <a:gdLst/>
            <a:ahLst/>
            <a:cxnLst/>
            <a:rect l="l" t="t" r="r" b="b"/>
            <a:pathLst>
              <a:path w="7056818" h="715022">
                <a:moveTo>
                  <a:pt x="6937565" y="0"/>
                </a:moveTo>
                <a:lnTo>
                  <a:pt x="115201" y="65"/>
                </a:lnTo>
                <a:lnTo>
                  <a:pt x="73417" y="9097"/>
                </a:lnTo>
                <a:lnTo>
                  <a:pt x="38547" y="31401"/>
                </a:lnTo>
                <a:lnTo>
                  <a:pt x="13426" y="64141"/>
                </a:lnTo>
                <a:lnTo>
                  <a:pt x="891" y="104481"/>
                </a:lnTo>
                <a:lnTo>
                  <a:pt x="0" y="119125"/>
                </a:lnTo>
                <a:lnTo>
                  <a:pt x="66" y="599862"/>
                </a:lnTo>
                <a:lnTo>
                  <a:pt x="9111" y="641633"/>
                </a:lnTo>
                <a:lnTo>
                  <a:pt x="31425" y="676490"/>
                </a:lnTo>
                <a:lnTo>
                  <a:pt x="64175" y="701601"/>
                </a:lnTo>
                <a:lnTo>
                  <a:pt x="104526" y="714131"/>
                </a:lnTo>
                <a:lnTo>
                  <a:pt x="119176" y="715022"/>
                </a:lnTo>
                <a:lnTo>
                  <a:pt x="6941648" y="714954"/>
                </a:lnTo>
                <a:lnTo>
                  <a:pt x="6983442" y="705894"/>
                </a:lnTo>
                <a:lnTo>
                  <a:pt x="7018302" y="683576"/>
                </a:lnTo>
                <a:lnTo>
                  <a:pt x="7043405" y="650831"/>
                </a:lnTo>
                <a:lnTo>
                  <a:pt x="7055927" y="610491"/>
                </a:lnTo>
                <a:lnTo>
                  <a:pt x="7056818" y="595845"/>
                </a:lnTo>
                <a:lnTo>
                  <a:pt x="7056751" y="115091"/>
                </a:lnTo>
                <a:lnTo>
                  <a:pt x="7047701" y="73348"/>
                </a:lnTo>
                <a:lnTo>
                  <a:pt x="7025382" y="38512"/>
                </a:lnTo>
                <a:lnTo>
                  <a:pt x="6992617" y="13414"/>
                </a:lnTo>
                <a:lnTo>
                  <a:pt x="6952232" y="890"/>
                </a:lnTo>
                <a:lnTo>
                  <a:pt x="6937565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23391" y="5189601"/>
            <a:ext cx="6655434" cy="5200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>
              <a:lnSpc>
                <a:spcPts val="197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06_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ение</a:t>
            </a:r>
            <a:r>
              <a:rPr sz="18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мы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упр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ж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ения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и профи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тики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ор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р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упц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он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ых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проя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лений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онтр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-надзорной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ея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32523" y="5858802"/>
            <a:ext cx="7056818" cy="715048"/>
          </a:xfrm>
          <a:custGeom>
            <a:avLst/>
            <a:gdLst/>
            <a:ahLst/>
            <a:cxnLst/>
            <a:rect l="l" t="t" r="r" b="b"/>
            <a:pathLst>
              <a:path w="7056818" h="715048">
                <a:moveTo>
                  <a:pt x="6937565" y="0"/>
                </a:moveTo>
                <a:lnTo>
                  <a:pt x="115160" y="66"/>
                </a:lnTo>
                <a:lnTo>
                  <a:pt x="73389" y="9111"/>
                </a:lnTo>
                <a:lnTo>
                  <a:pt x="38532" y="31425"/>
                </a:lnTo>
                <a:lnTo>
                  <a:pt x="13421" y="64175"/>
                </a:lnTo>
                <a:lnTo>
                  <a:pt x="891" y="104526"/>
                </a:lnTo>
                <a:lnTo>
                  <a:pt x="0" y="119176"/>
                </a:lnTo>
                <a:lnTo>
                  <a:pt x="66" y="599887"/>
                </a:lnTo>
                <a:lnTo>
                  <a:pt x="9111" y="641658"/>
                </a:lnTo>
                <a:lnTo>
                  <a:pt x="31425" y="676515"/>
                </a:lnTo>
                <a:lnTo>
                  <a:pt x="64175" y="701626"/>
                </a:lnTo>
                <a:lnTo>
                  <a:pt x="104526" y="714156"/>
                </a:lnTo>
                <a:lnTo>
                  <a:pt x="119176" y="715048"/>
                </a:lnTo>
                <a:lnTo>
                  <a:pt x="6941648" y="714979"/>
                </a:lnTo>
                <a:lnTo>
                  <a:pt x="6983442" y="705919"/>
                </a:lnTo>
                <a:lnTo>
                  <a:pt x="7018302" y="683601"/>
                </a:lnTo>
                <a:lnTo>
                  <a:pt x="7043405" y="650857"/>
                </a:lnTo>
                <a:lnTo>
                  <a:pt x="7055927" y="610516"/>
                </a:lnTo>
                <a:lnTo>
                  <a:pt x="7056818" y="595871"/>
                </a:lnTo>
                <a:lnTo>
                  <a:pt x="7056750" y="115099"/>
                </a:lnTo>
                <a:lnTo>
                  <a:pt x="7047690" y="73348"/>
                </a:lnTo>
                <a:lnTo>
                  <a:pt x="7025368" y="38509"/>
                </a:lnTo>
                <a:lnTo>
                  <a:pt x="6992607" y="13413"/>
                </a:lnTo>
                <a:lnTo>
                  <a:pt x="6952229" y="890"/>
                </a:lnTo>
                <a:lnTo>
                  <a:pt x="6937565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23391" y="6053937"/>
            <a:ext cx="5551170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07_Ав</a:t>
            </a:r>
            <a:r>
              <a:rPr sz="1800" spc="-30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м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ати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з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ация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к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онтр</a:t>
            </a:r>
            <a:r>
              <a:rPr sz="1800" spc="-40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</a:t>
            </a:r>
            <a:r>
              <a:rPr sz="1800" spc="5" dirty="0">
                <a:solidFill>
                  <a:srgbClr val="FFFFFF"/>
                </a:solidFill>
                <a:latin typeface="Calibri"/>
                <a:cs typeface="Calibri"/>
              </a:rPr>
              <a:t>о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-надзорной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 д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ея</a:t>
            </a:r>
            <a:r>
              <a:rPr sz="1800" spc="-15" dirty="0">
                <a:solidFill>
                  <a:srgbClr val="FFFFFF"/>
                </a:solidFill>
                <a:latin typeface="Calibri"/>
                <a:cs typeface="Calibri"/>
              </a:rPr>
              <a:t>т</a:t>
            </a: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е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л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ь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но</a:t>
            </a:r>
            <a:r>
              <a:rPr sz="1800" spc="-10" dirty="0">
                <a:solidFill>
                  <a:srgbClr val="FFFFFF"/>
                </a:solidFill>
                <a:latin typeface="Calibri"/>
                <a:cs typeface="Calibri"/>
              </a:rPr>
              <a:t>с</a:t>
            </a:r>
            <a:r>
              <a:rPr sz="1800" dirty="0">
                <a:solidFill>
                  <a:srgbClr val="FFFFFF"/>
                </a:solidFill>
                <a:latin typeface="Calibri"/>
                <a:cs typeface="Calibri"/>
              </a:rPr>
              <a:t>ти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31860" y="1557147"/>
            <a:ext cx="790448" cy="660780"/>
          </a:xfrm>
          <a:custGeom>
            <a:avLst/>
            <a:gdLst/>
            <a:ahLst/>
            <a:cxnLst/>
            <a:rect l="l" t="t" r="r" b="b"/>
            <a:pathLst>
              <a:path w="790448" h="660780">
                <a:moveTo>
                  <a:pt x="680339" y="0"/>
                </a:moveTo>
                <a:lnTo>
                  <a:pt x="106142" y="70"/>
                </a:lnTo>
                <a:lnTo>
                  <a:pt x="64719" y="9800"/>
                </a:lnTo>
                <a:lnTo>
                  <a:pt x="30992" y="33625"/>
                </a:lnTo>
                <a:lnTo>
                  <a:pt x="8305" y="68214"/>
                </a:lnTo>
                <a:lnTo>
                  <a:pt x="0" y="110236"/>
                </a:lnTo>
                <a:lnTo>
                  <a:pt x="66" y="554544"/>
                </a:lnTo>
                <a:lnTo>
                  <a:pt x="9768" y="596050"/>
                </a:lnTo>
                <a:lnTo>
                  <a:pt x="33574" y="629801"/>
                </a:lnTo>
                <a:lnTo>
                  <a:pt x="68137" y="652483"/>
                </a:lnTo>
                <a:lnTo>
                  <a:pt x="110109" y="660780"/>
                </a:lnTo>
                <a:lnTo>
                  <a:pt x="684211" y="660714"/>
                </a:lnTo>
                <a:lnTo>
                  <a:pt x="725717" y="651032"/>
                </a:lnTo>
                <a:lnTo>
                  <a:pt x="759468" y="627255"/>
                </a:lnTo>
                <a:lnTo>
                  <a:pt x="782150" y="592696"/>
                </a:lnTo>
                <a:lnTo>
                  <a:pt x="790448" y="550672"/>
                </a:lnTo>
                <a:lnTo>
                  <a:pt x="790377" y="106261"/>
                </a:lnTo>
                <a:lnTo>
                  <a:pt x="780669" y="64769"/>
                </a:lnTo>
                <a:lnTo>
                  <a:pt x="756887" y="31007"/>
                </a:lnTo>
                <a:lnTo>
                  <a:pt x="722341" y="8307"/>
                </a:lnTo>
                <a:lnTo>
                  <a:pt x="680339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31860" y="2251075"/>
            <a:ext cx="790448" cy="660780"/>
          </a:xfrm>
          <a:custGeom>
            <a:avLst/>
            <a:gdLst/>
            <a:ahLst/>
            <a:cxnLst/>
            <a:rect l="l" t="t" r="r" b="b"/>
            <a:pathLst>
              <a:path w="790448" h="660780">
                <a:moveTo>
                  <a:pt x="680339" y="0"/>
                </a:moveTo>
                <a:lnTo>
                  <a:pt x="106244" y="66"/>
                </a:lnTo>
                <a:lnTo>
                  <a:pt x="64785" y="9748"/>
                </a:lnTo>
                <a:lnTo>
                  <a:pt x="31025" y="33525"/>
                </a:lnTo>
                <a:lnTo>
                  <a:pt x="8314" y="68084"/>
                </a:lnTo>
                <a:lnTo>
                  <a:pt x="0" y="110109"/>
                </a:lnTo>
                <a:lnTo>
                  <a:pt x="70" y="554519"/>
                </a:lnTo>
                <a:lnTo>
                  <a:pt x="9798" y="596011"/>
                </a:lnTo>
                <a:lnTo>
                  <a:pt x="33608" y="629773"/>
                </a:lnTo>
                <a:lnTo>
                  <a:pt x="68159" y="652473"/>
                </a:lnTo>
                <a:lnTo>
                  <a:pt x="110109" y="660780"/>
                </a:lnTo>
                <a:lnTo>
                  <a:pt x="684313" y="660710"/>
                </a:lnTo>
                <a:lnTo>
                  <a:pt x="725783" y="650980"/>
                </a:lnTo>
                <a:lnTo>
                  <a:pt x="759502" y="627155"/>
                </a:lnTo>
                <a:lnTo>
                  <a:pt x="782159" y="592566"/>
                </a:lnTo>
                <a:lnTo>
                  <a:pt x="790448" y="550545"/>
                </a:lnTo>
                <a:lnTo>
                  <a:pt x="790381" y="106236"/>
                </a:lnTo>
                <a:lnTo>
                  <a:pt x="780699" y="64730"/>
                </a:lnTo>
                <a:lnTo>
                  <a:pt x="756922" y="30979"/>
                </a:lnTo>
                <a:lnTo>
                  <a:pt x="722363" y="8297"/>
                </a:lnTo>
                <a:lnTo>
                  <a:pt x="680339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31860" y="2944876"/>
            <a:ext cx="790448" cy="660781"/>
          </a:xfrm>
          <a:custGeom>
            <a:avLst/>
            <a:gdLst/>
            <a:ahLst/>
            <a:cxnLst/>
            <a:rect l="l" t="t" r="r" b="b"/>
            <a:pathLst>
              <a:path w="790448" h="660781">
                <a:moveTo>
                  <a:pt x="680339" y="0"/>
                </a:moveTo>
                <a:lnTo>
                  <a:pt x="106244" y="66"/>
                </a:lnTo>
                <a:lnTo>
                  <a:pt x="64785" y="9748"/>
                </a:lnTo>
                <a:lnTo>
                  <a:pt x="31025" y="33525"/>
                </a:lnTo>
                <a:lnTo>
                  <a:pt x="8314" y="68084"/>
                </a:lnTo>
                <a:lnTo>
                  <a:pt x="0" y="110109"/>
                </a:lnTo>
                <a:lnTo>
                  <a:pt x="66" y="554544"/>
                </a:lnTo>
                <a:lnTo>
                  <a:pt x="9768" y="596050"/>
                </a:lnTo>
                <a:lnTo>
                  <a:pt x="33574" y="629801"/>
                </a:lnTo>
                <a:lnTo>
                  <a:pt x="68137" y="652483"/>
                </a:lnTo>
                <a:lnTo>
                  <a:pt x="110109" y="660781"/>
                </a:lnTo>
                <a:lnTo>
                  <a:pt x="684211" y="660714"/>
                </a:lnTo>
                <a:lnTo>
                  <a:pt x="725717" y="651032"/>
                </a:lnTo>
                <a:lnTo>
                  <a:pt x="759468" y="627255"/>
                </a:lnTo>
                <a:lnTo>
                  <a:pt x="782150" y="592696"/>
                </a:lnTo>
                <a:lnTo>
                  <a:pt x="790448" y="550672"/>
                </a:lnTo>
                <a:lnTo>
                  <a:pt x="790381" y="106236"/>
                </a:lnTo>
                <a:lnTo>
                  <a:pt x="780699" y="64730"/>
                </a:lnTo>
                <a:lnTo>
                  <a:pt x="756922" y="30979"/>
                </a:lnTo>
                <a:lnTo>
                  <a:pt x="722363" y="8297"/>
                </a:lnTo>
                <a:lnTo>
                  <a:pt x="680339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31860" y="3638677"/>
            <a:ext cx="790448" cy="660781"/>
          </a:xfrm>
          <a:custGeom>
            <a:avLst/>
            <a:gdLst/>
            <a:ahLst/>
            <a:cxnLst/>
            <a:rect l="l" t="t" r="r" b="b"/>
            <a:pathLst>
              <a:path w="790448" h="660780">
                <a:moveTo>
                  <a:pt x="680339" y="0"/>
                </a:moveTo>
                <a:lnTo>
                  <a:pt x="106244" y="66"/>
                </a:lnTo>
                <a:lnTo>
                  <a:pt x="64785" y="9748"/>
                </a:lnTo>
                <a:lnTo>
                  <a:pt x="31025" y="33525"/>
                </a:lnTo>
                <a:lnTo>
                  <a:pt x="8314" y="68084"/>
                </a:lnTo>
                <a:lnTo>
                  <a:pt x="0" y="110109"/>
                </a:lnTo>
                <a:lnTo>
                  <a:pt x="66" y="554544"/>
                </a:lnTo>
                <a:lnTo>
                  <a:pt x="9768" y="596050"/>
                </a:lnTo>
                <a:lnTo>
                  <a:pt x="33574" y="629801"/>
                </a:lnTo>
                <a:lnTo>
                  <a:pt x="68137" y="652483"/>
                </a:lnTo>
                <a:lnTo>
                  <a:pt x="110109" y="660781"/>
                </a:lnTo>
                <a:lnTo>
                  <a:pt x="684211" y="660714"/>
                </a:lnTo>
                <a:lnTo>
                  <a:pt x="725717" y="651032"/>
                </a:lnTo>
                <a:lnTo>
                  <a:pt x="759468" y="627255"/>
                </a:lnTo>
                <a:lnTo>
                  <a:pt x="782150" y="592696"/>
                </a:lnTo>
                <a:lnTo>
                  <a:pt x="790448" y="550672"/>
                </a:lnTo>
                <a:lnTo>
                  <a:pt x="790381" y="106236"/>
                </a:lnTo>
                <a:lnTo>
                  <a:pt x="780699" y="64730"/>
                </a:lnTo>
                <a:lnTo>
                  <a:pt x="756922" y="30979"/>
                </a:lnTo>
                <a:lnTo>
                  <a:pt x="722363" y="8297"/>
                </a:lnTo>
                <a:lnTo>
                  <a:pt x="680339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31860" y="4332478"/>
            <a:ext cx="790448" cy="660781"/>
          </a:xfrm>
          <a:custGeom>
            <a:avLst/>
            <a:gdLst/>
            <a:ahLst/>
            <a:cxnLst/>
            <a:rect l="l" t="t" r="r" b="b"/>
            <a:pathLst>
              <a:path w="790448" h="660780">
                <a:moveTo>
                  <a:pt x="680339" y="0"/>
                </a:moveTo>
                <a:lnTo>
                  <a:pt x="106244" y="66"/>
                </a:lnTo>
                <a:lnTo>
                  <a:pt x="64785" y="9748"/>
                </a:lnTo>
                <a:lnTo>
                  <a:pt x="31025" y="33525"/>
                </a:lnTo>
                <a:lnTo>
                  <a:pt x="8314" y="68084"/>
                </a:lnTo>
                <a:lnTo>
                  <a:pt x="0" y="110109"/>
                </a:lnTo>
                <a:lnTo>
                  <a:pt x="66" y="554544"/>
                </a:lnTo>
                <a:lnTo>
                  <a:pt x="9768" y="596050"/>
                </a:lnTo>
                <a:lnTo>
                  <a:pt x="33574" y="629801"/>
                </a:lnTo>
                <a:lnTo>
                  <a:pt x="68137" y="652483"/>
                </a:lnTo>
                <a:lnTo>
                  <a:pt x="110109" y="660781"/>
                </a:lnTo>
                <a:lnTo>
                  <a:pt x="684211" y="660714"/>
                </a:lnTo>
                <a:lnTo>
                  <a:pt x="725717" y="651032"/>
                </a:lnTo>
                <a:lnTo>
                  <a:pt x="759468" y="627255"/>
                </a:lnTo>
                <a:lnTo>
                  <a:pt x="782150" y="592696"/>
                </a:lnTo>
                <a:lnTo>
                  <a:pt x="790448" y="550672"/>
                </a:lnTo>
                <a:lnTo>
                  <a:pt x="790381" y="106236"/>
                </a:lnTo>
                <a:lnTo>
                  <a:pt x="780699" y="64730"/>
                </a:lnTo>
                <a:lnTo>
                  <a:pt x="756922" y="30979"/>
                </a:lnTo>
                <a:lnTo>
                  <a:pt x="722363" y="8297"/>
                </a:lnTo>
                <a:lnTo>
                  <a:pt x="680339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031860" y="5026278"/>
            <a:ext cx="790448" cy="660819"/>
          </a:xfrm>
          <a:custGeom>
            <a:avLst/>
            <a:gdLst/>
            <a:ahLst/>
            <a:cxnLst/>
            <a:rect l="l" t="t" r="r" b="b"/>
            <a:pathLst>
              <a:path w="790448" h="660819">
                <a:moveTo>
                  <a:pt x="680339" y="0"/>
                </a:moveTo>
                <a:lnTo>
                  <a:pt x="106244" y="66"/>
                </a:lnTo>
                <a:lnTo>
                  <a:pt x="64785" y="9768"/>
                </a:lnTo>
                <a:lnTo>
                  <a:pt x="31025" y="33574"/>
                </a:lnTo>
                <a:lnTo>
                  <a:pt x="8314" y="68137"/>
                </a:lnTo>
                <a:lnTo>
                  <a:pt x="0" y="110109"/>
                </a:lnTo>
                <a:lnTo>
                  <a:pt x="67" y="554574"/>
                </a:lnTo>
                <a:lnTo>
                  <a:pt x="9777" y="596076"/>
                </a:lnTo>
                <a:lnTo>
                  <a:pt x="33584" y="629831"/>
                </a:lnTo>
                <a:lnTo>
                  <a:pt x="68144" y="652518"/>
                </a:lnTo>
                <a:lnTo>
                  <a:pt x="110109" y="660819"/>
                </a:lnTo>
                <a:lnTo>
                  <a:pt x="684241" y="660751"/>
                </a:lnTo>
                <a:lnTo>
                  <a:pt x="725737" y="651055"/>
                </a:lnTo>
                <a:lnTo>
                  <a:pt x="759478" y="627263"/>
                </a:lnTo>
                <a:lnTo>
                  <a:pt x="782153" y="592695"/>
                </a:lnTo>
                <a:lnTo>
                  <a:pt x="790448" y="550672"/>
                </a:lnTo>
                <a:lnTo>
                  <a:pt x="790381" y="106236"/>
                </a:lnTo>
                <a:lnTo>
                  <a:pt x="780699" y="64730"/>
                </a:lnTo>
                <a:lnTo>
                  <a:pt x="756922" y="30979"/>
                </a:lnTo>
                <a:lnTo>
                  <a:pt x="722363" y="8297"/>
                </a:lnTo>
                <a:lnTo>
                  <a:pt x="680339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031860" y="5720130"/>
            <a:ext cx="790448" cy="660781"/>
          </a:xfrm>
          <a:custGeom>
            <a:avLst/>
            <a:gdLst/>
            <a:ahLst/>
            <a:cxnLst/>
            <a:rect l="l" t="t" r="r" b="b"/>
            <a:pathLst>
              <a:path w="790448" h="660780">
                <a:moveTo>
                  <a:pt x="680339" y="0"/>
                </a:moveTo>
                <a:lnTo>
                  <a:pt x="106224" y="67"/>
                </a:lnTo>
                <a:lnTo>
                  <a:pt x="64772" y="9760"/>
                </a:lnTo>
                <a:lnTo>
                  <a:pt x="31019" y="33550"/>
                </a:lnTo>
                <a:lnTo>
                  <a:pt x="8312" y="68115"/>
                </a:lnTo>
                <a:lnTo>
                  <a:pt x="0" y="110134"/>
                </a:lnTo>
                <a:lnTo>
                  <a:pt x="67" y="554539"/>
                </a:lnTo>
                <a:lnTo>
                  <a:pt x="9774" y="596042"/>
                </a:lnTo>
                <a:lnTo>
                  <a:pt x="33581" y="629796"/>
                </a:lnTo>
                <a:lnTo>
                  <a:pt x="68142" y="652481"/>
                </a:lnTo>
                <a:lnTo>
                  <a:pt x="110109" y="660781"/>
                </a:lnTo>
                <a:lnTo>
                  <a:pt x="684231" y="660713"/>
                </a:lnTo>
                <a:lnTo>
                  <a:pt x="725730" y="651022"/>
                </a:lnTo>
                <a:lnTo>
                  <a:pt x="759475" y="627235"/>
                </a:lnTo>
                <a:lnTo>
                  <a:pt x="782152" y="592670"/>
                </a:lnTo>
                <a:lnTo>
                  <a:pt x="790448" y="550646"/>
                </a:lnTo>
                <a:lnTo>
                  <a:pt x="790380" y="106242"/>
                </a:lnTo>
                <a:lnTo>
                  <a:pt x="780693" y="64743"/>
                </a:lnTo>
                <a:lnTo>
                  <a:pt x="756915" y="30989"/>
                </a:lnTo>
                <a:lnTo>
                  <a:pt x="722359" y="8300"/>
                </a:lnTo>
                <a:lnTo>
                  <a:pt x="680339" y="0"/>
                </a:lnTo>
                <a:close/>
              </a:path>
            </a:pathLst>
          </a:custGeom>
          <a:solidFill>
            <a:srgbClr val="1F4E79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7631938" y="875538"/>
            <a:ext cx="1491615" cy="541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dirty="0">
                <a:latin typeface="Cambria"/>
                <a:cs typeface="Cambria"/>
              </a:rPr>
              <a:t>Уч</a:t>
            </a:r>
            <a:r>
              <a:rPr sz="2000" spc="5" dirty="0">
                <a:latin typeface="Cambria"/>
                <a:cs typeface="Cambria"/>
              </a:rPr>
              <a:t>а</a:t>
            </a:r>
            <a:r>
              <a:rPr sz="2000" dirty="0">
                <a:latin typeface="Cambria"/>
                <a:cs typeface="Cambria"/>
              </a:rPr>
              <a:t>стие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spc="-100" dirty="0">
                <a:latin typeface="Cambria"/>
                <a:cs typeface="Cambria"/>
              </a:rPr>
              <a:t>Ф</a:t>
            </a:r>
            <a:r>
              <a:rPr sz="2000" spc="-40" dirty="0">
                <a:latin typeface="Cambria"/>
                <a:cs typeface="Cambria"/>
              </a:rPr>
              <a:t>А</a:t>
            </a:r>
            <a:r>
              <a:rPr sz="2000" dirty="0">
                <a:latin typeface="Cambria"/>
                <a:cs typeface="Cambria"/>
              </a:rPr>
              <a:t>С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</a:pPr>
            <a:r>
              <a:rPr sz="2000" spc="-35" dirty="0">
                <a:latin typeface="Cambria"/>
                <a:cs typeface="Cambria"/>
              </a:rPr>
              <a:t>Р</a:t>
            </a:r>
            <a:r>
              <a:rPr sz="2000" dirty="0">
                <a:latin typeface="Cambria"/>
                <a:cs typeface="Cambria"/>
              </a:rPr>
              <a:t>ос</a:t>
            </a:r>
            <a:r>
              <a:rPr sz="2000" spc="5" dirty="0">
                <a:latin typeface="Cambria"/>
                <a:cs typeface="Cambria"/>
              </a:rPr>
              <a:t>си</a:t>
            </a:r>
            <a:r>
              <a:rPr sz="2000" dirty="0">
                <a:latin typeface="Cambria"/>
                <a:cs typeface="Cambria"/>
              </a:rPr>
              <a:t>и</a:t>
            </a:r>
            <a:endParaRPr sz="2000">
              <a:latin typeface="Cambria"/>
              <a:cs typeface="Cambria"/>
            </a:endParaRPr>
          </a:p>
          <a:p>
            <a:pPr>
              <a:lnSpc>
                <a:spcPts val="750"/>
              </a:lnSpc>
              <a:spcBef>
                <a:spcPts val="45"/>
              </a:spcBef>
            </a:pPr>
            <a:endParaRPr sz="750"/>
          </a:p>
          <a:p>
            <a:pPr marL="99695" algn="ctr">
              <a:lnSpc>
                <a:spcPct val="100000"/>
              </a:lnSpc>
            </a:pP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3300">
              <a:latin typeface="Calibri"/>
              <a:cs typeface="Calibri"/>
            </a:endParaRPr>
          </a:p>
          <a:p>
            <a:pPr marL="676275" marR="570230" algn="just">
              <a:lnSpc>
                <a:spcPct val="138000"/>
              </a:lnSpc>
            </a:pPr>
            <a:r>
              <a:rPr sz="3300" dirty="0">
                <a:solidFill>
                  <a:srgbClr val="FFFFFF"/>
                </a:solidFill>
                <a:latin typeface="Calibri"/>
                <a:cs typeface="Calibri"/>
              </a:rPr>
              <a:t>V V V V V V</a:t>
            </a:r>
            <a:endParaRPr sz="3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582562" y="6607175"/>
            <a:ext cx="2311400" cy="304800"/>
          </a:xfrm>
          <a:prstGeom prst="rect">
            <a:avLst/>
          </a:prstGeom>
          <a:noFill/>
        </p:spPr>
        <p:txBody>
          <a:bodyPr/>
          <a:lstStyle/>
          <a:p>
            <a:fld id="{2A92C4ED-6512-457A-B2A5-29E875251E3A}" type="slidenum">
              <a:rPr lang="ru-RU" altLang="ru-RU">
                <a:solidFill>
                  <a:srgbClr val="FFFFFF"/>
                </a:solidFill>
              </a:rPr>
              <a:pPr/>
              <a:t>19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16946" y="44450"/>
            <a:ext cx="9777016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pitchFamily="34" charset="-128"/>
                <a:cs typeface="MS PGothic" pitchFamily="34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pitchFamily="34" charset="-128"/>
                <a:cs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defRPr/>
            </a:pPr>
            <a:r>
              <a:rPr lang="ru-RU" sz="3200" b="1" kern="0" dirty="0">
                <a:solidFill>
                  <a:schemeClr val="bg1"/>
                </a:solidFill>
              </a:rPr>
              <a:t>Законодательные инициативы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4294967295"/>
          </p:nvPr>
        </p:nvSpPr>
        <p:spPr>
          <a:xfrm>
            <a:off x="364596" y="2419350"/>
            <a:ext cx="9281716" cy="3887788"/>
          </a:xfrm>
          <a:prstGeom prst="rect">
            <a:avLst/>
          </a:prstGeom>
        </p:spPr>
        <p:txBody>
          <a:bodyPr/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/>
              <a:t>Принятие Федерального закона о государственном регулировании цен (тарифов)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/>
              <a:t>Реформирование естественных </a:t>
            </a:r>
            <a:r>
              <a:rPr lang="ru-RU" sz="2400" dirty="0" smtClean="0"/>
              <a:t>монополий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/>
              <a:t>Введение принудительного патента в целях охраны жизни и здоровья </a:t>
            </a:r>
            <a:r>
              <a:rPr lang="ru-RU" sz="2400" dirty="0" smtClean="0"/>
              <a:t>граждан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 smtClean="0"/>
              <a:t>Законодательное закрепление антимонопольного </a:t>
            </a:r>
            <a:r>
              <a:rPr lang="ru-RU" sz="2400" dirty="0" err="1" smtClean="0"/>
              <a:t>комплаенса</a:t>
            </a:r>
            <a:endParaRPr lang="ru-RU" sz="2400" dirty="0" smtClean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sz="2400" dirty="0"/>
              <a:t>Ограничение создания унитарных предприятий на конкурентных </a:t>
            </a:r>
            <a:r>
              <a:rPr lang="ru-RU" sz="2400" dirty="0" smtClean="0"/>
              <a:t>рынках</a:t>
            </a:r>
            <a:endParaRPr lang="ru-RU" sz="2400" dirty="0"/>
          </a:p>
          <a:p>
            <a:pPr marL="0" indent="0" algn="just">
              <a:buFontTx/>
              <a:buNone/>
              <a:defRPr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ü"/>
              <a:defRPr/>
            </a:pPr>
            <a:endParaRPr lang="ru-RU" sz="2400" dirty="0" smtClean="0"/>
          </a:p>
          <a:p>
            <a:pPr marL="0" indent="0">
              <a:buFontTx/>
              <a:buNone/>
              <a:defRPr/>
            </a:pPr>
            <a:endParaRPr lang="ru-RU" sz="2400" dirty="0"/>
          </a:p>
          <a:p>
            <a:pPr marL="0" indent="0">
              <a:buFontTx/>
              <a:buNone/>
              <a:defRPr/>
            </a:pP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1727" y="1190625"/>
            <a:ext cx="920604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2800" b="1" dirty="0">
                <a:solidFill>
                  <a:srgbClr val="FF0000"/>
                </a:solidFill>
              </a:rPr>
              <a:t>Для достижения целей и решения задач должна быть создана нормативная база: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7634156" y="6580188"/>
            <a:ext cx="231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7F68E5E-32B7-45C5-AF75-420AC539E5CC}" type="slidenum">
              <a:rPr lang="ru-RU" altLang="ru-RU" sz="1600" b="1">
                <a:solidFill>
                  <a:schemeClr val="bg1"/>
                </a:solidFill>
                <a:ea typeface="ＭＳ Ｐゴシック" pitchFamily="34" charset="-128"/>
              </a:rPr>
              <a:pPr algn="r"/>
              <a:t>2</a:t>
            </a:fld>
            <a:endParaRPr lang="ru-RU" altLang="ru-RU" sz="16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497" y="1052736"/>
            <a:ext cx="9205023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Сегодня будут рассмотрены вопросы </a:t>
            </a:r>
            <a:r>
              <a:rPr lang="ru-RU" sz="3200" b="1" dirty="0" err="1" smtClean="0">
                <a:solidFill>
                  <a:schemeClr val="accent1">
                    <a:lumMod val="50000"/>
                  </a:schemeClr>
                </a:solidFill>
              </a:rPr>
              <a:t>правоприменения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endParaRPr lang="ru-RU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- антимонопольного законодательства;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- законодательства о рекламе;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 законодательства в сфере закупок;</a:t>
            </a:r>
          </a:p>
          <a:p>
            <a:pPr algn="just"/>
            <a:endParaRPr lang="ru-RU" sz="3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9235" y="1"/>
            <a:ext cx="2846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 </a:t>
            </a:r>
            <a:r>
              <a:rPr lang="ru-RU" b="1" dirty="0" smtClean="0">
                <a:solidFill>
                  <a:schemeClr val="bg1"/>
                </a:solidFill>
              </a:rPr>
              <a:t>квартал </a:t>
            </a:r>
            <a:r>
              <a:rPr lang="ru-RU" b="1" dirty="0" smtClean="0">
                <a:solidFill>
                  <a:schemeClr val="bg1"/>
                </a:solidFill>
              </a:rPr>
              <a:t>2018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634156" y="6580188"/>
            <a:ext cx="2311400" cy="304800"/>
          </a:xfrm>
          <a:prstGeom prst="rect">
            <a:avLst/>
          </a:prstGeom>
          <a:noFill/>
        </p:spPr>
        <p:txBody>
          <a:bodyPr/>
          <a:lstStyle/>
          <a:p>
            <a:fld id="{0E32B014-6AB9-414B-99E5-3A8BBAB8425A}" type="slidenum">
              <a:rPr lang="ru-RU" altLang="ru-RU" sz="1400">
                <a:solidFill>
                  <a:srgbClr val="FFFFFF"/>
                </a:solidFill>
              </a:rPr>
              <a:pPr/>
              <a:t>20</a:t>
            </a:fld>
            <a:endParaRPr lang="ru-RU" altLang="ru-RU" sz="1400">
              <a:solidFill>
                <a:srgbClr val="FFFFFF"/>
              </a:solidFill>
            </a:endParaRPr>
          </a:p>
        </p:txBody>
      </p:sp>
      <p:sp>
        <p:nvSpPr>
          <p:cNvPr id="12292" name="Прямоугольник 1"/>
          <p:cNvSpPr>
            <a:spLocks noChangeArrowheads="1"/>
          </p:cNvSpPr>
          <p:nvPr/>
        </p:nvSpPr>
        <p:spPr bwMode="auto">
          <a:xfrm>
            <a:off x="311284" y="1268413"/>
            <a:ext cx="9283435" cy="4539704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Применение ФАС России </a:t>
            </a:r>
            <a:r>
              <a:rPr lang="ru-RU" altLang="ru-RU" b="1" dirty="0" err="1" smtClean="0">
                <a:solidFill>
                  <a:schemeClr val="accent1">
                    <a:lumMod val="50000"/>
                  </a:schemeClr>
                </a:solidFill>
              </a:rPr>
              <a:t>проконкурентных</a:t>
            </a: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</a:rPr>
              <a:t> методов тарифного регулирования позволяет снижать цены:</a:t>
            </a:r>
          </a:p>
          <a:p>
            <a:pPr algn="just">
              <a:spcBef>
                <a:spcPct val="0"/>
              </a:spcBef>
              <a:buFontTx/>
              <a:buNone/>
              <a:defRPr/>
            </a:pPr>
            <a:endParaRPr lang="ru-RU" altLang="ru-RU" sz="2400" b="1" dirty="0" smtClean="0">
              <a:solidFill>
                <a:schemeClr val="accent2"/>
              </a:solidFill>
            </a:endParaRPr>
          </a:p>
          <a:p>
            <a:pPr marL="3600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 err="1" smtClean="0">
                <a:solidFill>
                  <a:schemeClr val="accent2"/>
                </a:solidFill>
              </a:rPr>
              <a:t>Проконкурентные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 методы тарифной политики на федеральном уровне позволили обеспечить принцип «инфляция минус»</a:t>
            </a:r>
          </a:p>
          <a:p>
            <a:pPr marL="3600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 smtClean="0">
                <a:solidFill>
                  <a:schemeClr val="accent2"/>
                </a:solidFill>
              </a:rPr>
              <a:t>Снижение цен на лекарства</a:t>
            </a:r>
          </a:p>
          <a:p>
            <a:pPr marL="360000" indent="-457200" algn="just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ru-RU" altLang="ru-RU" sz="2400" b="1" dirty="0" smtClean="0">
                <a:solidFill>
                  <a:schemeClr val="accent2"/>
                </a:solidFill>
              </a:rPr>
              <a:t>Рассмотрение тарифных споров позволяет исключать экономически </a:t>
            </a:r>
            <a:r>
              <a:rPr lang="ru-RU" altLang="ru-RU" sz="2400" b="1" dirty="0" err="1" smtClean="0">
                <a:solidFill>
                  <a:schemeClr val="accent2"/>
                </a:solidFill>
              </a:rPr>
              <a:t>необоснованые</a:t>
            </a:r>
            <a:r>
              <a:rPr lang="ru-RU" altLang="ru-RU" sz="2400" b="1" dirty="0" smtClean="0">
                <a:solidFill>
                  <a:schemeClr val="accent2"/>
                </a:solidFill>
              </a:rPr>
              <a:t> расходы в тарифах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 idx="4294967295"/>
          </p:nvPr>
        </p:nvSpPr>
        <p:spPr>
          <a:xfrm>
            <a:off x="0" y="153989"/>
            <a:ext cx="9906000" cy="340368"/>
          </a:xfrm>
        </p:spPr>
        <p:txBody>
          <a:bodyPr lIns="83077" tIns="41538" rIns="83077" bIns="41538" anchor="t"/>
          <a:lstStyle/>
          <a:p>
            <a:pPr algn="r">
              <a:lnSpc>
                <a:spcPts val="2031"/>
              </a:lnSpc>
              <a:buSzPct val="45000"/>
              <a:defRPr/>
            </a:pPr>
            <a:r>
              <a:rPr lang="ru-RU" altLang="ru-RU" sz="2585" b="1" dirty="0">
                <a:solidFill>
                  <a:schemeClr val="bg1"/>
                </a:solidFill>
              </a:rPr>
              <a:t>Модернизация законодательства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2583" rIns="0" bIns="0" rtlCol="0">
            <a:spAutoFit/>
          </a:bodyPr>
          <a:lstStyle/>
          <a:p>
            <a:pPr marL="915669">
              <a:lnSpc>
                <a:spcPct val="100000"/>
              </a:lnSpc>
            </a:pPr>
            <a:r>
              <a:rPr sz="2800" spc="-20" dirty="0"/>
              <a:t>Внедре</a:t>
            </a:r>
            <a:r>
              <a:rPr sz="2800" spc="-15" dirty="0"/>
              <a:t>н</a:t>
            </a:r>
            <a:r>
              <a:rPr sz="2800" spc="-20" dirty="0"/>
              <a:t>ие</a:t>
            </a:r>
            <a:r>
              <a:rPr sz="2800" spc="10" dirty="0"/>
              <a:t> </a:t>
            </a:r>
            <a:r>
              <a:rPr sz="2800" spc="-20" dirty="0"/>
              <a:t>рис</a:t>
            </a:r>
            <a:r>
              <a:rPr sz="2800" spc="-5" dirty="0"/>
              <a:t>к</a:t>
            </a:r>
            <a:r>
              <a:rPr sz="2800" spc="-5" dirty="0">
                <a:latin typeface="Arial"/>
                <a:cs typeface="Arial"/>
              </a:rPr>
              <a:t>-</a:t>
            </a:r>
            <a:r>
              <a:rPr sz="2800" spc="-20" dirty="0"/>
              <a:t>о</a:t>
            </a:r>
            <a:r>
              <a:rPr sz="2800" spc="-30" dirty="0"/>
              <a:t>р</a:t>
            </a:r>
            <a:r>
              <a:rPr sz="2800" spc="-20" dirty="0"/>
              <a:t>ие</a:t>
            </a:r>
            <a:r>
              <a:rPr sz="2800" spc="-10" dirty="0"/>
              <a:t>н</a:t>
            </a:r>
            <a:r>
              <a:rPr sz="2800" spc="-30" dirty="0"/>
              <a:t>т</a:t>
            </a:r>
            <a:r>
              <a:rPr sz="2800" spc="-15" dirty="0"/>
              <a:t>и</a:t>
            </a:r>
            <a:r>
              <a:rPr sz="2800" spc="-20" dirty="0"/>
              <a:t>ро</a:t>
            </a:r>
            <a:r>
              <a:rPr sz="2800" spc="-50" dirty="0"/>
              <a:t>в</a:t>
            </a:r>
            <a:r>
              <a:rPr sz="2800" spc="-20" dirty="0"/>
              <a:t>а</a:t>
            </a:r>
            <a:r>
              <a:rPr sz="2800" spc="-15" dirty="0"/>
              <a:t>н</a:t>
            </a:r>
            <a:r>
              <a:rPr sz="2800" spc="-20" dirty="0"/>
              <a:t>но</a:t>
            </a:r>
            <a:r>
              <a:rPr sz="2800" spc="-55" dirty="0"/>
              <a:t>г</a:t>
            </a:r>
            <a:r>
              <a:rPr sz="2800" spc="-20" dirty="0"/>
              <a:t>о</a:t>
            </a:r>
            <a:r>
              <a:rPr sz="2800" spc="40" dirty="0"/>
              <a:t> </a:t>
            </a:r>
            <a:r>
              <a:rPr sz="2800" spc="-20" dirty="0"/>
              <a:t>п</a:t>
            </a:r>
            <a:r>
              <a:rPr sz="2800" spc="-60" dirty="0"/>
              <a:t>о</a:t>
            </a:r>
            <a:r>
              <a:rPr sz="2800" spc="-20" dirty="0"/>
              <a:t>д</a:t>
            </a:r>
            <a:r>
              <a:rPr sz="2800" spc="-90" dirty="0"/>
              <a:t>х</a:t>
            </a:r>
            <a:r>
              <a:rPr sz="2800" spc="-60" dirty="0"/>
              <a:t>о</a:t>
            </a:r>
            <a:r>
              <a:rPr sz="2800" spc="-20" dirty="0"/>
              <a:t>да</a:t>
            </a:r>
            <a:r>
              <a:rPr sz="2800" spc="15" dirty="0"/>
              <a:t> </a:t>
            </a:r>
            <a:r>
              <a:rPr sz="2800" spc="-100" dirty="0"/>
              <a:t>Ф</a:t>
            </a:r>
            <a:r>
              <a:rPr sz="2800" spc="-105" dirty="0"/>
              <a:t>А</a:t>
            </a:r>
            <a:r>
              <a:rPr sz="2800" spc="-25" dirty="0"/>
              <a:t>С</a:t>
            </a:r>
            <a:endParaRPr sz="28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344406" y="6622186"/>
            <a:ext cx="138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4475" y="6124575"/>
            <a:ext cx="422275" cy="468312"/>
          </a:xfrm>
          <a:custGeom>
            <a:avLst/>
            <a:gdLst/>
            <a:ahLst/>
            <a:cxnLst/>
            <a:rect l="l" t="t" r="r" b="b"/>
            <a:pathLst>
              <a:path w="422275" h="468312">
                <a:moveTo>
                  <a:pt x="0" y="468312"/>
                </a:moveTo>
                <a:lnTo>
                  <a:pt x="422275" y="468312"/>
                </a:lnTo>
                <a:lnTo>
                  <a:pt x="422275" y="0"/>
                </a:lnTo>
                <a:lnTo>
                  <a:pt x="0" y="0"/>
                </a:lnTo>
                <a:lnTo>
                  <a:pt x="0" y="468312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46825" y="6129337"/>
            <a:ext cx="485775" cy="460375"/>
          </a:xfrm>
          <a:custGeom>
            <a:avLst/>
            <a:gdLst/>
            <a:ahLst/>
            <a:cxnLst/>
            <a:rect l="l" t="t" r="r" b="b"/>
            <a:pathLst>
              <a:path w="485775" h="460375">
                <a:moveTo>
                  <a:pt x="0" y="460375"/>
                </a:moveTo>
                <a:lnTo>
                  <a:pt x="485775" y="460375"/>
                </a:lnTo>
                <a:lnTo>
                  <a:pt x="485775" y="0"/>
                </a:lnTo>
                <a:lnTo>
                  <a:pt x="0" y="0"/>
                </a:lnTo>
                <a:lnTo>
                  <a:pt x="0" y="460375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11679" y="946403"/>
            <a:ext cx="7104380" cy="4740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E273C"/>
                </a:solidFill>
                <a:latin typeface="Cambria"/>
                <a:cs typeface="Cambria"/>
              </a:rPr>
              <a:t>Ка</a:t>
            </a:r>
            <a:r>
              <a:rPr sz="2400" b="1" spc="-50" dirty="0">
                <a:solidFill>
                  <a:srgbClr val="0E273C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0E273C"/>
                </a:solidFill>
                <a:latin typeface="Cambria"/>
                <a:cs typeface="Cambria"/>
              </a:rPr>
              <a:t>е</a:t>
            </a:r>
            <a:r>
              <a:rPr sz="2400" b="1" spc="-45" dirty="0">
                <a:solidFill>
                  <a:srgbClr val="0E273C"/>
                </a:solidFill>
                <a:latin typeface="Cambria"/>
                <a:cs typeface="Cambria"/>
              </a:rPr>
              <a:t>г</a:t>
            </a:r>
            <a:r>
              <a:rPr sz="2400" b="1" dirty="0">
                <a:solidFill>
                  <a:srgbClr val="0E273C"/>
                </a:solidFill>
                <a:latin typeface="Cambria"/>
                <a:cs typeface="Cambria"/>
              </a:rPr>
              <a:t>ории </a:t>
            </a:r>
            <a:r>
              <a:rPr sz="2400" b="1" spc="-10" dirty="0">
                <a:solidFill>
                  <a:srgbClr val="0E273C"/>
                </a:solidFill>
                <a:latin typeface="Cambria"/>
                <a:cs typeface="Cambria"/>
              </a:rPr>
              <a:t>р</a:t>
            </a:r>
            <a:r>
              <a:rPr sz="2400" b="1" dirty="0">
                <a:solidFill>
                  <a:srgbClr val="0E273C"/>
                </a:solidFill>
                <a:latin typeface="Cambria"/>
                <a:cs typeface="Cambria"/>
              </a:rPr>
              <a:t>иска</a:t>
            </a:r>
            <a:r>
              <a:rPr sz="2400" b="1" spc="20" dirty="0">
                <a:solidFill>
                  <a:srgbClr val="0E273C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0E273C"/>
                </a:solidFill>
                <a:latin typeface="Cambria"/>
                <a:cs typeface="Cambria"/>
              </a:rPr>
              <a:t>(</a:t>
            </a:r>
            <a:r>
              <a:rPr sz="2400" b="1" spc="-60" dirty="0">
                <a:solidFill>
                  <a:srgbClr val="0E273C"/>
                </a:solidFill>
                <a:latin typeface="Cambria"/>
                <a:cs typeface="Cambria"/>
              </a:rPr>
              <a:t>к</a:t>
            </a:r>
            <a:r>
              <a:rPr sz="2400" b="1" dirty="0">
                <a:solidFill>
                  <a:srgbClr val="0E273C"/>
                </a:solidFill>
                <a:latin typeface="Cambria"/>
                <a:cs typeface="Cambria"/>
              </a:rPr>
              <a:t>онтроль АМЗ)</a:t>
            </a:r>
            <a:endParaRPr sz="2400">
              <a:latin typeface="Cambria"/>
              <a:cs typeface="Cambria"/>
            </a:endParaRPr>
          </a:p>
          <a:p>
            <a:pPr>
              <a:lnSpc>
                <a:spcPts val="500"/>
              </a:lnSpc>
              <a:spcBef>
                <a:spcPts val="17"/>
              </a:spcBef>
            </a:pPr>
            <a:endParaRPr sz="500"/>
          </a:p>
          <a:p>
            <a:pPr marL="4880610" indent="-287020">
              <a:lnSpc>
                <a:spcPct val="100000"/>
              </a:lnSpc>
              <a:buFont typeface="Wingdings"/>
              <a:buChar char=""/>
              <a:tabLst>
                <a:tab pos="4880610" algn="l"/>
              </a:tabLst>
            </a:pPr>
            <a:r>
              <a:rPr sz="2200" spc="-15" dirty="0">
                <a:latin typeface="Arial"/>
                <a:cs typeface="Arial"/>
              </a:rPr>
              <a:t>Ср</a:t>
            </a:r>
            <a:r>
              <a:rPr sz="2200" spc="-60" dirty="0">
                <a:latin typeface="Arial"/>
                <a:cs typeface="Arial"/>
              </a:rPr>
              <a:t>е</a:t>
            </a:r>
            <a:r>
              <a:rPr sz="2200" spc="-15" dirty="0">
                <a:latin typeface="Arial"/>
                <a:cs typeface="Arial"/>
              </a:rPr>
              <a:t>дний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-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392</a:t>
            </a:r>
            <a:endParaRPr sz="2200">
              <a:latin typeface="Arial"/>
              <a:cs typeface="Arial"/>
            </a:endParaRPr>
          </a:p>
          <a:p>
            <a:pPr marL="4880610" indent="-287020">
              <a:lnSpc>
                <a:spcPct val="100000"/>
              </a:lnSpc>
              <a:buFont typeface="Wingdings"/>
              <a:buChar char=""/>
              <a:tabLst>
                <a:tab pos="4880610" algn="l"/>
              </a:tabLst>
            </a:pPr>
            <a:r>
              <a:rPr sz="2200" spc="-114" dirty="0">
                <a:latin typeface="Arial"/>
                <a:cs typeface="Arial"/>
              </a:rPr>
              <a:t>У</a:t>
            </a:r>
            <a:r>
              <a:rPr sz="2200" spc="-15" dirty="0">
                <a:latin typeface="Arial"/>
                <a:cs typeface="Arial"/>
              </a:rPr>
              <a:t>меренный–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313</a:t>
            </a:r>
            <a:endParaRPr sz="2200">
              <a:latin typeface="Arial"/>
              <a:cs typeface="Arial"/>
            </a:endParaRPr>
          </a:p>
          <a:p>
            <a:pPr marL="4880610" indent="-287020">
              <a:lnSpc>
                <a:spcPct val="100000"/>
              </a:lnSpc>
              <a:buFont typeface="Wingdings"/>
              <a:buChar char=""/>
              <a:tabLst>
                <a:tab pos="4880610" algn="l"/>
              </a:tabLst>
            </a:pPr>
            <a:r>
              <a:rPr sz="2200" spc="-15" dirty="0">
                <a:latin typeface="Arial"/>
                <a:cs typeface="Arial"/>
              </a:rPr>
              <a:t>Низк</a:t>
            </a:r>
            <a:r>
              <a:rPr sz="2200" spc="-25" dirty="0">
                <a:latin typeface="Arial"/>
                <a:cs typeface="Arial"/>
              </a:rPr>
              <a:t>и</a:t>
            </a:r>
            <a:r>
              <a:rPr sz="2200" spc="-15" dirty="0">
                <a:latin typeface="Arial"/>
                <a:cs typeface="Arial"/>
              </a:rPr>
              <a:t>й</a:t>
            </a:r>
            <a:r>
              <a:rPr sz="2200" spc="-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–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8,3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15" dirty="0">
                <a:latin typeface="Arial"/>
                <a:cs typeface="Arial"/>
              </a:rPr>
              <a:t>млн</a:t>
            </a:r>
            <a:endParaRPr sz="2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5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4730115" marR="6350" indent="377825">
              <a:lnSpc>
                <a:spcPct val="100000"/>
              </a:lnSpc>
            </a:pP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Понижение </a:t>
            </a:r>
            <a:r>
              <a:rPr sz="2400" spc="5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а</a:t>
            </a:r>
            <a:r>
              <a:rPr sz="2400" spc="-20" dirty="0">
                <a:solidFill>
                  <a:srgbClr val="FF0000"/>
                </a:solidFill>
                <a:latin typeface="Arial"/>
                <a:cs typeface="Arial"/>
              </a:rPr>
              <a:t>т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2400" spc="-55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ории</a:t>
            </a:r>
            <a:r>
              <a:rPr sz="2400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рис</a:t>
            </a:r>
            <a:r>
              <a:rPr sz="2400" spc="50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2400" dirty="0">
                <a:solidFill>
                  <a:srgbClr val="FF0000"/>
                </a:solidFill>
                <a:latin typeface="Arial"/>
                <a:cs typeface="Arial"/>
              </a:rPr>
              <a:t>а:</a:t>
            </a:r>
            <a:endParaRPr sz="2400">
              <a:latin typeface="Arial"/>
              <a:cs typeface="Arial"/>
            </a:endParaRPr>
          </a:p>
          <a:p>
            <a:pPr marL="4937125" marR="187960" indent="-342900">
              <a:lnSpc>
                <a:spcPct val="100000"/>
              </a:lnSpc>
              <a:buFont typeface="Wingdings"/>
              <a:buChar char=""/>
              <a:tabLst>
                <a:tab pos="4937125" algn="l"/>
              </a:tabLst>
            </a:pPr>
            <a:r>
              <a:rPr sz="2400" dirty="0">
                <a:latin typeface="Arial"/>
                <a:cs typeface="Arial"/>
              </a:rPr>
              <a:t>О</a:t>
            </a:r>
            <a:r>
              <a:rPr sz="2400" spc="-20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су</a:t>
            </a:r>
            <a:r>
              <a:rPr sz="2400" spc="-25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ствие н</a:t>
            </a:r>
            <a:r>
              <a:rPr sz="2400" spc="-10" dirty="0">
                <a:latin typeface="Arial"/>
                <a:cs typeface="Arial"/>
              </a:rPr>
              <a:t>а</a:t>
            </a:r>
            <a:r>
              <a:rPr sz="2400" spc="-30" dirty="0">
                <a:latin typeface="Arial"/>
                <a:cs typeface="Arial"/>
              </a:rPr>
              <a:t>р</a:t>
            </a:r>
            <a:r>
              <a:rPr sz="2400" dirty="0">
                <a:latin typeface="Arial"/>
                <a:cs typeface="Arial"/>
              </a:rPr>
              <a:t>уш</a:t>
            </a:r>
            <a:r>
              <a:rPr sz="2400" spc="-10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ний </a:t>
            </a:r>
            <a:r>
              <a:rPr sz="2400" spc="5" dirty="0">
                <a:latin typeface="Arial"/>
                <a:cs typeface="Arial"/>
              </a:rPr>
              <a:t>з</a:t>
            </a:r>
            <a:r>
              <a:rPr sz="2400" dirty="0">
                <a:latin typeface="Arial"/>
                <a:cs typeface="Arial"/>
              </a:rPr>
              <a:t>а три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г</a:t>
            </a:r>
            <a:r>
              <a:rPr sz="2400" spc="-5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да</a:t>
            </a:r>
            <a:endParaRPr sz="2400">
              <a:latin typeface="Arial"/>
              <a:cs typeface="Arial"/>
            </a:endParaRPr>
          </a:p>
          <a:p>
            <a:pPr marL="4937125" indent="-342900">
              <a:lnSpc>
                <a:spcPct val="100000"/>
              </a:lnSpc>
              <a:buFont typeface="Wingdings"/>
              <a:buChar char=""/>
              <a:tabLst>
                <a:tab pos="4937125" algn="l"/>
              </a:tabLst>
            </a:pPr>
            <a:r>
              <a:rPr sz="2400" dirty="0">
                <a:latin typeface="Arial"/>
                <a:cs typeface="Arial"/>
              </a:rPr>
              <a:t>В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spc="-55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дрение</a:t>
            </a:r>
            <a:endParaRPr sz="2400">
              <a:latin typeface="Arial"/>
              <a:cs typeface="Arial"/>
            </a:endParaRPr>
          </a:p>
          <a:p>
            <a:pPr marR="472440" algn="r">
              <a:lnSpc>
                <a:spcPct val="100000"/>
              </a:lnSpc>
            </a:pPr>
            <a:r>
              <a:rPr sz="2400" spc="25" dirty="0">
                <a:latin typeface="Arial"/>
                <a:cs typeface="Arial"/>
              </a:rPr>
              <a:t>к</a:t>
            </a:r>
            <a:r>
              <a:rPr sz="2400" dirty="0">
                <a:latin typeface="Arial"/>
                <a:cs typeface="Arial"/>
              </a:rPr>
              <a:t>омпла</a:t>
            </a:r>
            <a:r>
              <a:rPr sz="2400" spc="-10" dirty="0">
                <a:latin typeface="Arial"/>
                <a:cs typeface="Arial"/>
              </a:rPr>
              <a:t>е</a:t>
            </a:r>
            <a:r>
              <a:rPr sz="2400" dirty="0">
                <a:latin typeface="Arial"/>
                <a:cs typeface="Arial"/>
              </a:rPr>
              <a:t>н</a:t>
            </a:r>
            <a:r>
              <a:rPr sz="2400" spc="-10" dirty="0">
                <a:latin typeface="Arial"/>
                <a:cs typeface="Arial"/>
              </a:rPr>
              <a:t>с</a:t>
            </a:r>
            <a:r>
              <a:rPr sz="2400" dirty="0">
                <a:latin typeface="Arial"/>
                <a:cs typeface="Arial"/>
              </a:rPr>
              <a:t>а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39241" y="6192621"/>
            <a:ext cx="240728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Не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чаще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аза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в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3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г</a:t>
            </a:r>
            <a:r>
              <a:rPr sz="1800" spc="-5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да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03650" y="6216396"/>
            <a:ext cx="230568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Не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чаще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за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в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5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лет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48931" y="6167018"/>
            <a:ext cx="154432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Не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про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я</a:t>
            </a:r>
            <a:r>
              <a:rPr sz="1800" dirty="0">
                <a:latin typeface="Cambria"/>
                <a:cs typeface="Cambria"/>
              </a:rPr>
              <a:t>тся</a:t>
            </a:r>
            <a:endParaRPr sz="1800">
              <a:latin typeface="Cambria"/>
              <a:cs typeface="Cambria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93675" y="1363725"/>
          <a:ext cx="6769095" cy="5259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6638"/>
                <a:gridCol w="1727403"/>
                <a:gridCol w="897508"/>
                <a:gridCol w="431799"/>
                <a:gridCol w="432943"/>
                <a:gridCol w="1446402"/>
                <a:gridCol w="1446402"/>
              </a:tblGrid>
              <a:tr h="1744599"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67310" marR="60960" indent="-635" algn="ctr">
                        <a:lnSpc>
                          <a:spcPct val="106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ЕМ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ы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800" spc="3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я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ющи е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ре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ли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уе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ую деяте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 Н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свыше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10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мл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д.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уб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35585" marR="229870" indent="0" algn="ctr">
                        <a:lnSpc>
                          <a:spcPct val="106000"/>
                        </a:lnSpc>
                      </a:pPr>
                      <a:r>
                        <a:rPr sz="1800" spc="-114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оз 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ы, имею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ие вы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 свыше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мл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д.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уб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58419" indent="0" algn="ctr">
                        <a:lnSpc>
                          <a:spcPct val="1061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ые </a:t>
                      </a:r>
                      <a:r>
                        <a:rPr sz="1800" spc="-75" dirty="0">
                          <a:latin typeface="Times New Roman"/>
                          <a:cs typeface="Times New Roman"/>
                        </a:rPr>
                        <a:t>х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озя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й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spc="-60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spc="2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ющ ие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с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800" spc="-55" dirty="0">
                          <a:latin typeface="Times New Roman"/>
                          <a:cs typeface="Times New Roman"/>
                        </a:rPr>
                        <a:t>б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ъ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ты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5519"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7183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 marR="353695">
                        <a:lnSpc>
                          <a:spcPct val="1061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ор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ая деяте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ь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ория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ср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дне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 рис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ория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ср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дне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 рис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ория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ср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дне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 рис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</a:tr>
              <a:tr h="1033780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185" marR="128270">
                        <a:lnSpc>
                          <a:spcPct val="1062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Соц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1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ль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о- з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ч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имые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ви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ы деяте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л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ория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ср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дне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 рис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2725" marR="207645" indent="2540" algn="ctr">
                        <a:lnSpc>
                          <a:spcPct val="106000"/>
                        </a:lnSpc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ория 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меренно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 рис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2D74B5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ория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600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з</a:t>
                      </a:r>
                      <a:r>
                        <a:rPr sz="1600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 рис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  <a:tr h="878967"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3</a:t>
                      </a: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 marR="71755" indent="0" algn="ctr">
                        <a:lnSpc>
                          <a:spcPct val="1061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н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ые </a:t>
                      </a:r>
                      <a:r>
                        <a:rPr sz="1800" spc="25" dirty="0"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феры,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не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тн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ся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щ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45" dirty="0"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ся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к с</a:t>
                      </a:r>
                      <a:r>
                        <a:rPr sz="1800" spc="30" dirty="0"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ро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ам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26060" marR="218440" indent="208279">
                        <a:lnSpc>
                          <a:spcPct val="106300"/>
                        </a:lnSpc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ория ср</a:t>
                      </a: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е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дне</a:t>
                      </a:r>
                      <a:r>
                        <a:rPr sz="1600" spc="-3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 рис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13664" marR="107950" indent="162560">
                        <a:lnSpc>
                          <a:spcPct val="106300"/>
                        </a:lnSpc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ория низ</a:t>
                      </a:r>
                      <a:r>
                        <a:rPr sz="1600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 рис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  <a:tc>
                  <a:txBody>
                    <a:bodyPr/>
                    <a:lstStyle/>
                    <a:p>
                      <a:pPr marL="113664" marR="107950" indent="162560">
                        <a:lnSpc>
                          <a:spcPct val="106300"/>
                        </a:lnSpc>
                      </a:pPr>
                      <a:r>
                        <a:rPr sz="1600" spc="-2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spc="-4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те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ория низ</a:t>
                      </a:r>
                      <a:r>
                        <a:rPr sz="1600" spc="-8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1600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о рис</a:t>
                      </a:r>
                      <a:r>
                        <a:rPr sz="1600" spc="-2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160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AF50"/>
                    </a:solidFill>
                  </a:tcPr>
                </a:tc>
              </a:tr>
              <a:tr h="490537">
                <a:tc gridSpan="3"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solidFill>
                      <a:srgbClr val="006FC0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bject 3"/>
          <p:cNvSpPr>
            <a:spLocks noGrp="1"/>
          </p:cNvSpPr>
          <p:nvPr>
            <p:ph type="title"/>
          </p:nvPr>
        </p:nvSpPr>
        <p:spPr>
          <a:xfrm>
            <a:off x="-273447" y="960439"/>
            <a:ext cx="9906001" cy="282575"/>
          </a:xfrm>
        </p:spPr>
        <p:txBody>
          <a:bodyPr lIns="0" tIns="0" rIns="0" bIns="0">
            <a:spAutoFit/>
          </a:bodyPr>
          <a:lstStyle/>
          <a:p>
            <a:pPr marL="2827338" algn="r">
              <a:lnSpc>
                <a:spcPts val="2200"/>
              </a:lnSpc>
              <a:buSzPct val="45000"/>
            </a:pPr>
            <a:r>
              <a:rPr lang="ru-RU" altLang="ru-RU" sz="2800" b="1" smtClean="0">
                <a:solidFill>
                  <a:srgbClr val="FFFFFF"/>
                </a:solidFill>
              </a:rPr>
              <a:t>Синергия полномочий</a:t>
            </a:r>
          </a:p>
        </p:txBody>
      </p:sp>
      <p:sp>
        <p:nvSpPr>
          <p:cNvPr id="9219" name="object 4"/>
          <p:cNvSpPr txBox="1">
            <a:spLocks noChangeArrowheads="1"/>
          </p:cNvSpPr>
          <p:nvPr/>
        </p:nvSpPr>
        <p:spPr bwMode="auto">
          <a:xfrm>
            <a:off x="553773" y="3309938"/>
            <a:ext cx="532447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14350" indent="-5143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2200">
                <a:solidFill>
                  <a:schemeClr val="accent2"/>
                </a:solidFill>
                <a:ea typeface="ＭＳ Ｐゴシック" pitchFamily="34" charset="-128"/>
              </a:rPr>
              <a:t>Антимонопольное регулирование</a:t>
            </a:r>
          </a:p>
          <a:p>
            <a:pPr marL="514350" indent="-5143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2200">
                <a:solidFill>
                  <a:schemeClr val="accent2"/>
                </a:solidFill>
                <a:ea typeface="ＭＳ Ｐゴシック" pitchFamily="34" charset="-128"/>
              </a:rPr>
              <a:t>Тарифная политика</a:t>
            </a:r>
          </a:p>
          <a:p>
            <a:pPr marL="514350" indent="-514350" algn="just">
              <a:spcAft>
                <a:spcPts val="600"/>
              </a:spcAft>
              <a:buFont typeface="Wingdings" pitchFamily="2" charset="2"/>
              <a:buChar char="Ø"/>
            </a:pPr>
            <a:r>
              <a:rPr lang="ru-RU" altLang="ru-RU" sz="2200">
                <a:solidFill>
                  <a:schemeClr val="accent2"/>
                </a:solidFill>
                <a:ea typeface="ＭＳ Ｐゴシック" pitchFamily="34" charset="-128"/>
              </a:rPr>
              <a:t>Политика в области  государственного заказа, в том числе оборонного заказа</a:t>
            </a:r>
            <a:endParaRPr lang="ru-RU" altLang="ru-RU" sz="2200">
              <a:solidFill>
                <a:srgbClr val="008080"/>
              </a:solidFill>
              <a:ea typeface="ＭＳ Ｐゴシック" pitchFamily="34" charset="-128"/>
            </a:endParaRPr>
          </a:p>
        </p:txBody>
      </p:sp>
      <p:sp>
        <p:nvSpPr>
          <p:cNvPr id="9220" name="Номер слайда 1"/>
          <p:cNvSpPr>
            <a:spLocks noGrp="1"/>
          </p:cNvSpPr>
          <p:nvPr>
            <p:ph type="sldNum" sz="quarter" idx="4294967295"/>
          </p:nvPr>
        </p:nvSpPr>
        <p:spPr>
          <a:xfrm>
            <a:off x="7634156" y="6580188"/>
            <a:ext cx="2311400" cy="304800"/>
          </a:xfrm>
          <a:prstGeom prst="rect">
            <a:avLst/>
          </a:prstGeom>
          <a:noFill/>
        </p:spPr>
        <p:txBody>
          <a:bodyPr/>
          <a:lstStyle/>
          <a:p>
            <a:fld id="{69440EF7-0BFE-457C-B285-A3513C91699E}" type="slidenum">
              <a:rPr lang="ru-RU" altLang="ru-RU"/>
              <a:pPr/>
              <a:t>22</a:t>
            </a:fld>
            <a:endParaRPr lang="ru-RU" altLang="ru-RU"/>
          </a:p>
        </p:txBody>
      </p:sp>
      <p:pic>
        <p:nvPicPr>
          <p:cNvPr id="9221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268" y="3330576"/>
            <a:ext cx="2758546" cy="172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/>
          </p:cNvSpPr>
          <p:nvPr/>
        </p:nvSpPr>
        <p:spPr bwMode="auto">
          <a:xfrm>
            <a:off x="-190897" y="168276"/>
            <a:ext cx="9906001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5000" rIns="90000" bIns="4500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  <a:defRPr/>
            </a:pPr>
            <a:r>
              <a:rPr lang="ru-RU" sz="28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Синергия</a:t>
            </a:r>
          </a:p>
        </p:txBody>
      </p:sp>
      <p:sp>
        <p:nvSpPr>
          <p:cNvPr id="9223" name="Прямоугольник 7"/>
          <p:cNvSpPr>
            <a:spLocks noChangeArrowheads="1"/>
          </p:cNvSpPr>
          <p:nvPr/>
        </p:nvSpPr>
        <p:spPr bwMode="auto">
          <a:xfrm>
            <a:off x="-190897" y="1154114"/>
            <a:ext cx="1013645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7150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altLang="ru-RU" sz="3000" b="1">
                <a:solidFill>
                  <a:srgbClr val="008080"/>
                </a:solidFill>
                <a:ea typeface="ＭＳ Ｐゴシック" pitchFamily="34" charset="-128"/>
              </a:rPr>
              <a:t>Синергия полномочий антимонопольного ведомства – основа эффективности конкурентной политики</a:t>
            </a:r>
          </a:p>
        </p:txBody>
      </p:sp>
      <p:sp>
        <p:nvSpPr>
          <p:cNvPr id="9224" name="Прямоугольник 3"/>
          <p:cNvSpPr>
            <a:spLocks noChangeArrowheads="1"/>
          </p:cNvSpPr>
          <p:nvPr/>
        </p:nvSpPr>
        <p:spPr bwMode="auto">
          <a:xfrm>
            <a:off x="553773" y="5934076"/>
            <a:ext cx="9078781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 i="1">
                <a:solidFill>
                  <a:srgbClr val="333399"/>
                </a:solidFill>
                <a:ea typeface="ＭＳ Ｐゴシック" pitchFamily="34" charset="-128"/>
              </a:rPr>
              <a:t>* Антимонопольное и тарифное регулирование также совмещено в контрольных ведомствах Нидерландов и Австралии.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A53F4A8-80B6-498C-BB61-555342560F88}" type="slidenum">
              <a:rPr lang="ru-RU" altLang="ru-RU">
                <a:solidFill>
                  <a:srgbClr val="FFFFFF"/>
                </a:solidFill>
              </a:rPr>
              <a:pPr/>
              <a:t>23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423069" y="1208089"/>
            <a:ext cx="9214644" cy="31700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SzPct val="100000"/>
              <a:defRPr/>
            </a:pPr>
            <a:r>
              <a:rPr lang="ru-RU" sz="3200" b="1" dirty="0">
                <a:solidFill>
                  <a:srgbClr val="FF0000"/>
                </a:solidFill>
                <a:ea typeface="ＭＳ Ｐゴシック" pitchFamily="34" charset="-128"/>
                <a:cs typeface="Mangal" pitchFamily="18" charset="0"/>
              </a:rPr>
              <a:t>Картели – угроза национальной безопасности: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accent2"/>
                </a:solidFill>
                <a:ea typeface="ＭＳ Ｐゴシック" pitchFamily="34" charset="-128"/>
                <a:cs typeface="Mangal" pitchFamily="18" charset="0"/>
              </a:rPr>
              <a:t>В 2016 году ФАС России возбуждено 692 дела об </a:t>
            </a:r>
            <a:r>
              <a:rPr lang="ru-RU" b="1" dirty="0" err="1">
                <a:solidFill>
                  <a:schemeClr val="accent2"/>
                </a:solidFill>
                <a:ea typeface="ＭＳ Ｐゴシック" pitchFamily="34" charset="-128"/>
                <a:cs typeface="Mangal" pitchFamily="18" charset="0"/>
              </a:rPr>
              <a:t>антиконкурентных</a:t>
            </a:r>
            <a:r>
              <a:rPr lang="ru-RU" b="1" dirty="0">
                <a:solidFill>
                  <a:schemeClr val="accent2"/>
                </a:solidFill>
                <a:ea typeface="ＭＳ Ｐゴシック" pitchFamily="34" charset="-128"/>
                <a:cs typeface="Mangal" pitchFamily="18" charset="0"/>
              </a:rPr>
              <a:t> соглашениях. Из них 330 дел о картелях, что на 18% больше, чем в 2015 году.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accent2"/>
                </a:solidFill>
                <a:ea typeface="ＭＳ Ｐゴシック" pitchFamily="34" charset="-128"/>
                <a:cs typeface="Mangal" pitchFamily="18" charset="0"/>
              </a:rPr>
              <a:t>80% дел о картелях – сговоры на торгах (298 дел), что на 30% больше, чем в 2015 году</a:t>
            </a:r>
          </a:p>
          <a:p>
            <a:pPr>
              <a:spcBef>
                <a:spcPts val="1200"/>
              </a:spcBef>
              <a:spcAft>
                <a:spcPts val="600"/>
              </a:spcAft>
              <a:buSzPct val="100000"/>
              <a:defRPr/>
            </a:pPr>
            <a:endParaRPr lang="ru-RU" b="1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  <a:cs typeface="Mangal" pitchFamily="18" charset="0"/>
            </a:endParaRPr>
          </a:p>
          <a:p>
            <a:pPr algn="ctr">
              <a:spcBef>
                <a:spcPts val="1200"/>
              </a:spcBef>
              <a:spcAft>
                <a:spcPts val="600"/>
              </a:spcAft>
              <a:buSzPct val="100000"/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ea typeface="ＭＳ Ｐゴシック" pitchFamily="34" charset="-128"/>
                <a:cs typeface="Mangal" pitchFamily="18" charset="0"/>
              </a:rPr>
              <a:t>Картели стали приобретать все признаки, присущие организованным преступным группам и преступным сообществам.</a:t>
            </a:r>
          </a:p>
        </p:txBody>
      </p:sp>
      <p:sp>
        <p:nvSpPr>
          <p:cNvPr id="5" name="Text Box 307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556" y="90489"/>
            <a:ext cx="9794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35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800" b="1" kern="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Проблемы развития экономики</a:t>
            </a:r>
            <a:endParaRPr lang="ru-RU" altLang="ru-RU" sz="2800" b="1" kern="0" dirty="0">
              <a:solidFill>
                <a:srgbClr val="FFFFFF"/>
              </a:solidFill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CBFDF25-7492-4BF1-A67C-AD5261A00E30}" type="slidenum">
              <a:rPr lang="ru-RU" altLang="ru-RU">
                <a:solidFill>
                  <a:srgbClr val="FFFFFF"/>
                </a:solidFill>
              </a:rPr>
              <a:pPr/>
              <a:t>24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423069" y="1208088"/>
            <a:ext cx="9214644" cy="44012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  <a:buSzPct val="100000"/>
              <a:defRPr/>
            </a:pPr>
            <a:r>
              <a:rPr lang="ru-RU" sz="3200" b="1" dirty="0">
                <a:solidFill>
                  <a:srgbClr val="FF0000"/>
                </a:solidFill>
                <a:ea typeface="ＭＳ Ｐゴシック" pitchFamily="34" charset="-128"/>
                <a:cs typeface="Mangal" pitchFamily="18" charset="0"/>
              </a:rPr>
              <a:t>Ограничение конкуренции органами власти продолжает занимать большую долю антимонопольных дел: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b="1" dirty="0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Статистика по делам и предупреждениям: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SzPct val="100000"/>
              <a:defRPr/>
            </a:pPr>
            <a:r>
              <a:rPr lang="ru-RU" sz="2600" b="1" dirty="0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	</a:t>
            </a:r>
            <a:r>
              <a:rPr lang="ru-RU" sz="2000" b="1" dirty="0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В 2016 году – возбуждено 1005 дел; выдано 3444 предупреждения</a:t>
            </a:r>
          </a:p>
          <a:p>
            <a:pPr algn="just">
              <a:spcBef>
                <a:spcPts val="1200"/>
              </a:spcBef>
              <a:spcAft>
                <a:spcPts val="600"/>
              </a:spcAft>
              <a:buSzPct val="100000"/>
              <a:defRPr/>
            </a:pPr>
            <a:r>
              <a:rPr lang="ru-RU" sz="2000" b="1" dirty="0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	В 2017 году – возбуждено 428 дел; выдано 1456 предупреждения</a:t>
            </a:r>
          </a:p>
          <a:p>
            <a:pPr marL="457200" indent="-457200" algn="just"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ü"/>
              <a:defRPr/>
            </a:pPr>
            <a:r>
              <a:rPr lang="ru-RU" sz="2600" b="1" dirty="0">
                <a:solidFill>
                  <a:srgbClr val="333399"/>
                </a:solidFill>
                <a:ea typeface="ＭＳ Ｐゴシック" pitchFamily="34" charset="-128"/>
                <a:cs typeface="Mangal" pitchFamily="18" charset="0"/>
              </a:rPr>
              <a:t>На 15% возросло количество дел (262 – в 2016 году) о сговорах с участием органов власти </a:t>
            </a:r>
          </a:p>
        </p:txBody>
      </p:sp>
      <p:sp>
        <p:nvSpPr>
          <p:cNvPr id="5" name="Text Box 3077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39556" y="90489"/>
            <a:ext cx="979421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lnSpc>
                <a:spcPts val="35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800" b="1" kern="0" dirty="0" smtClean="0">
                <a:solidFill>
                  <a:srgbClr val="FFFFFF"/>
                </a:solidFill>
                <a:latin typeface="+mj-lt"/>
                <a:ea typeface="ＭＳ Ｐゴシック" pitchFamily="34" charset="-128"/>
                <a:cs typeface="ＭＳ Ｐゴシック" charset="-128"/>
              </a:rPr>
              <a:t>Проблемы развития экономики</a:t>
            </a:r>
            <a:endParaRPr lang="ru-RU" altLang="ru-RU" sz="2800" b="1" kern="0" dirty="0">
              <a:solidFill>
                <a:srgbClr val="FFFFFF"/>
              </a:solidFill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95300" y="1600201"/>
            <a:ext cx="8915400" cy="2585323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государственного контроля Федерального закона от 26.07.2006г. N135-ФЗ "О защите конкуренции"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(далее - Закона о защите конкуренции)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634156" y="6580188"/>
            <a:ext cx="2311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3BB543-3D9D-4B84-B742-46D70BA5E328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59234" y="1"/>
            <a:ext cx="2846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 </a:t>
            </a:r>
            <a:r>
              <a:rPr lang="ru-RU" b="1" dirty="0" smtClean="0">
                <a:solidFill>
                  <a:schemeClr val="bg1"/>
                </a:solidFill>
              </a:rPr>
              <a:t>квартал </a:t>
            </a:r>
            <a:r>
              <a:rPr lang="ru-RU" b="1" dirty="0" smtClean="0">
                <a:solidFill>
                  <a:schemeClr val="bg1"/>
                </a:solidFill>
              </a:rPr>
              <a:t>201</a:t>
            </a:r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497" y="2420888"/>
            <a:ext cx="897099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Возбуждено 4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дел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 нарушении Закона о защите конкуренции. 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статье 16 Закона о защите конкуренции, возбуждено и рассмотрено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дела в отношении органов власти и хозяйствующих субъектов.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статье 11 Закона о защите конкуренции,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рассмотрено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 дело</a:t>
            </a:r>
          </a:p>
          <a:p>
            <a:pPr marL="273050" indent="-2730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статье 17 1 дело в отношении органа местного самоуправления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73050" indent="-273050">
              <a:buFont typeface="Arial" pitchFamily="34" charset="0"/>
              <a:buChar char="•"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статье 15 Закона о защите конкуренции выдано     12 Предупреждений органу местного самоуправления и 1 предупреждение Правительству региона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95300" y="1600201"/>
            <a:ext cx="8915400" cy="2585323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Осуществления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государственного контроля Федерального закона от 26.07.2006г.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N38-ФЗ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рекламе" 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(далее - Закона о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рекламе)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634156" y="6580188"/>
            <a:ext cx="2311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3BB543-3D9D-4B84-B742-46D70BA5E328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59234" y="1"/>
            <a:ext cx="2846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 </a:t>
            </a:r>
            <a:r>
              <a:rPr lang="ru-RU" b="1" dirty="0" smtClean="0">
                <a:solidFill>
                  <a:schemeClr val="bg1"/>
                </a:solidFill>
              </a:rPr>
              <a:t>квартал </a:t>
            </a:r>
            <a:r>
              <a:rPr lang="ru-RU" b="1" dirty="0" smtClean="0">
                <a:solidFill>
                  <a:schemeClr val="bg1"/>
                </a:solidFill>
              </a:rPr>
              <a:t>201</a:t>
            </a:r>
            <a:r>
              <a:rPr lang="en-US" b="1" dirty="0" smtClean="0">
                <a:solidFill>
                  <a:schemeClr val="bg1"/>
                </a:solidFill>
              </a:rPr>
              <a:t>8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95300" y="1600201"/>
            <a:ext cx="8915400" cy="3323987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Наиболее частые нарушения требований закона</a:t>
            </a:r>
          </a:p>
          <a:p>
            <a:pPr algn="ctr"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Возбужденно 6 дел, три из которых рассмотрены, три на стадии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рассмотрения</a:t>
            </a: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рекламе медицинских услуг </a:t>
            </a:r>
          </a:p>
          <a:p>
            <a:pPr>
              <a:buNone/>
            </a:pP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 к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смс-рекламе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634156" y="6580188"/>
            <a:ext cx="2311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3BB543-3D9D-4B84-B742-46D70BA5E328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59234" y="1"/>
            <a:ext cx="2846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 </a:t>
            </a:r>
            <a:r>
              <a:rPr lang="ru-RU" b="1" dirty="0" smtClean="0">
                <a:solidFill>
                  <a:schemeClr val="bg1"/>
                </a:solidFill>
              </a:rPr>
              <a:t>квартал </a:t>
            </a:r>
            <a:r>
              <a:rPr lang="ru-RU" b="1" dirty="0" smtClean="0">
                <a:solidFill>
                  <a:schemeClr val="bg1"/>
                </a:solidFill>
              </a:rPr>
              <a:t>2018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497" y="2636912"/>
            <a:ext cx="92050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Осуществления государственного контроля Федерального закона от 05.04.2013г. №44-ФЗ                         «О контрактной системе в сфере закупок товаров, работ, услуг для обеспечения государственных и муниципальных нужд»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(далее - Закона о контрактной системе).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59234" y="1"/>
            <a:ext cx="2846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 </a:t>
            </a:r>
            <a:r>
              <a:rPr lang="ru-RU" b="1" dirty="0" smtClean="0">
                <a:solidFill>
                  <a:schemeClr val="bg1"/>
                </a:solidFill>
              </a:rPr>
              <a:t>квартал </a:t>
            </a:r>
            <a:r>
              <a:rPr lang="ru-RU" b="1" dirty="0" smtClean="0">
                <a:solidFill>
                  <a:schemeClr val="bg1"/>
                </a:solidFill>
              </a:rPr>
              <a:t>2018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497" y="2845013"/>
            <a:ext cx="9009451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Также в ходе обсуждения будут рассмотрены вопросы: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627063" lvl="0" indent="-358775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президента Российской Федерации «Об основных направлениях государственной политики по развитию конкуренции»</a:t>
            </a:r>
          </a:p>
          <a:p>
            <a:pPr marL="627063" lvl="0" indent="-358775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Ингушского УФАС по специализации;</a:t>
            </a:r>
          </a:p>
          <a:p>
            <a:pPr marL="627063" lvl="0" indent="-358775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института внутреннего предупреждения нарушений антимонопольного законодательства (антимонопольный </a:t>
            </a:r>
            <a:r>
              <a:rPr lang="ru-RU" sz="20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комплаенс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627063" lvl="0" indent="-358775" algn="just"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Рассмотрении территориальным органом ФАС России жалоб в отношении уполномоченных органов и сетевых организаций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9235" y="1"/>
            <a:ext cx="2846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 </a:t>
            </a:r>
            <a:r>
              <a:rPr lang="ru-RU" b="1" dirty="0" smtClean="0">
                <a:solidFill>
                  <a:schemeClr val="bg1"/>
                </a:solidFill>
              </a:rPr>
              <a:t>квартал </a:t>
            </a:r>
            <a:r>
              <a:rPr lang="ru-RU" b="1" dirty="0" smtClean="0">
                <a:solidFill>
                  <a:schemeClr val="bg1"/>
                </a:solidFill>
              </a:rPr>
              <a:t>2018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/>
          <p:cNvSpPr>
            <a:spLocks noChangeArrowheads="1"/>
          </p:cNvSpPr>
          <p:nvPr/>
        </p:nvSpPr>
        <p:spPr bwMode="auto">
          <a:xfrm>
            <a:off x="7634156" y="6580188"/>
            <a:ext cx="2311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7F68E5E-32B7-45C5-AF75-420AC539E5CC}" type="slidenum">
              <a:rPr lang="ru-RU" altLang="ru-RU" sz="1600" b="1">
                <a:solidFill>
                  <a:schemeClr val="bg1"/>
                </a:solidFill>
                <a:ea typeface="ＭＳ Ｐゴシック" pitchFamily="34" charset="-128"/>
              </a:rPr>
              <a:pPr algn="r"/>
              <a:t>30</a:t>
            </a:fld>
            <a:endParaRPr lang="ru-RU" altLang="ru-RU" sz="1600" b="1">
              <a:solidFill>
                <a:schemeClr val="bg1"/>
              </a:solidFill>
              <a:ea typeface="ＭＳ Ｐゴシック" pitchFamily="34" charset="-128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489" y="1052737"/>
            <a:ext cx="9205023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Поступило жалоб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78.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Рассмотрено жалоб -72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 жалоб обоснованы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53 жалобы не обоснованы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 жалобы частично обоснованы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Рассмотрено дел об административных правонарушениях –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55. </a:t>
            </a:r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Наложены штрафы на сумму </a:t>
            </a:r>
            <a:r>
              <a:rPr lang="ru-RU" sz="3200" dirty="0" smtClean="0"/>
              <a:t>687513, 88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59234" y="1"/>
            <a:ext cx="2846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 </a:t>
            </a:r>
            <a:r>
              <a:rPr lang="ru-RU" b="1" dirty="0" smtClean="0">
                <a:solidFill>
                  <a:schemeClr val="bg1"/>
                </a:solidFill>
              </a:rPr>
              <a:t>квартал </a:t>
            </a:r>
            <a:r>
              <a:rPr lang="ru-RU" b="1" dirty="0" smtClean="0">
                <a:solidFill>
                  <a:schemeClr val="bg1"/>
                </a:solidFill>
              </a:rPr>
              <a:t>2018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06506" y="2851775"/>
            <a:ext cx="8892988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076450" algn="l"/>
              </a:tabLst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Наиболее часто встречающиеся нарушения законодательства о контрактной системе:</a:t>
            </a:r>
            <a:endParaRPr kumimoji="0" lang="ru-RU" sz="2800" b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6450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Нарушение требований описание объекта закупки;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6450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Нарушение требований к проекту контракта закупки;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6450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Нарушение требований к документации;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355600" marR="0" lvl="0" indent="-355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076450" algn="l"/>
              </a:tabLst>
            </a:pPr>
            <a:r>
              <a:rPr kumimoji="0" lang="ru-RU" sz="2800" b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Нарушение порядка приема котировочных заявок и вскрытия конвертов</a:t>
            </a:r>
            <a:endParaRPr kumimoji="0" lang="ru-RU" sz="2800" b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9234" y="1"/>
            <a:ext cx="2846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 </a:t>
            </a:r>
            <a:r>
              <a:rPr lang="ru-RU" b="1" dirty="0" smtClean="0">
                <a:solidFill>
                  <a:schemeClr val="bg1"/>
                </a:solidFill>
              </a:rPr>
              <a:t>квартал </a:t>
            </a:r>
            <a:r>
              <a:rPr lang="ru-RU" b="1" dirty="0" smtClean="0">
                <a:solidFill>
                  <a:schemeClr val="bg1"/>
                </a:solidFill>
              </a:rPr>
              <a:t>2018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506506" y="2328558"/>
            <a:ext cx="88929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8775" indent="-179388"/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Всего к административной ответственности по фактам нарушения законодательства о контрактной системе, в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квартале 2018 года, привлечено 55 должностных лиц на общую сумму 687513, 88 рублей. Из них 297867, 5 р., уплачено.</a:t>
            </a:r>
          </a:p>
          <a:p>
            <a:pPr marL="358775" indent="-179388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части 4.2 статьи 7.30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коАП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РФ – 22 дел, по 15 делам вынесены постановления с наложением штрафа на общую сумму 24000 тысяча рублей, по 7 делам ведется административное расследование;</a:t>
            </a:r>
          </a:p>
          <a:p>
            <a:pPr marL="358775" indent="-179388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части 4.1 статьи 7.30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КоАП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РФ – 9 дела, по 5 делам вынесены постановления с наложением штрафа на общую сумму 147197,72 рублей, по 4-м делам ведется административное расследование;</a:t>
            </a:r>
          </a:p>
          <a:p>
            <a:pPr marL="358775" indent="-179388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части 2 статьи 7.29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КоАП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РФ – 4 дела, вынесено 4 постановления с наложением штрафа на общую сумму – 165000 тысяч рублей, оплачено 15000 рублей;</a:t>
            </a:r>
          </a:p>
          <a:p>
            <a:pPr marL="358775" indent="-179388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части 1.4 статьи 7.30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КоАП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РФ – 2 дело, вынесено 1 постановление о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прекрашении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дела в соответствии со статьей 2.9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КоАП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РФ, в связи с малозначительностью административного правонарушения; 1 дело на стадии административного рассмотрения. </a:t>
            </a:r>
          </a:p>
          <a:p>
            <a:pPr marL="358775" indent="-179388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части 4 статьи 7.29.3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КоАП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РФ – 1 дело, вынесено постановление с наложением штрафа в размере 5000 тысяч рублей;</a:t>
            </a:r>
          </a:p>
          <a:p>
            <a:pPr marL="358775" indent="-179388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части 5 статьи 14.3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КоАП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РФ – 4 дела, вынесено три постановления о прекращении дела в соответствии со статьей 4.1.1.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КоАП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РФ;  </a:t>
            </a:r>
          </a:p>
          <a:p>
            <a:pPr marL="358775" indent="-179388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части 2 статьи 7.30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КоАП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РФ – 6 дела, вынесено 2 постановления на сумму 10316,16  из них ополчено 5158,08 по оставшимся 4 делам ведется административное расследование;  </a:t>
            </a:r>
          </a:p>
          <a:p>
            <a:pPr marL="358775" indent="-179388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части 6 статьи 7.30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КоАП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РФ – ведется 1 административное расследование;</a:t>
            </a:r>
          </a:p>
          <a:p>
            <a:pPr marL="358775" indent="-179388">
              <a:buFont typeface="Wingdings" pitchFamily="2" charset="2"/>
              <a:buChar char="Ø"/>
            </a:pP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части 8 статьи 7.30 </a:t>
            </a:r>
            <a:r>
              <a:rPr lang="ru-RU" sz="1200" dirty="0" err="1" smtClean="0">
                <a:solidFill>
                  <a:schemeClr val="tx2">
                    <a:lumMod val="75000"/>
                  </a:schemeClr>
                </a:solidFill>
              </a:rPr>
              <a:t>КоАП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</a:rPr>
              <a:t> РФ – 2 дела, вынесено 1 постановление на сумму 30000  </a:t>
            </a:r>
          </a:p>
          <a:p>
            <a:pPr marL="358775" indent="-179388">
              <a:buFont typeface="Wingdings" pitchFamily="2" charset="2"/>
              <a:buChar char="Ø"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По статье 9.15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КоАП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 Ингушским УФ АС России назначен </a:t>
            </a:r>
            <a:r>
              <a:rPr lang="ru-RU" sz="1200" i="1" u="sng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административный штраф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размере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200 000 рублей за сокрытие информации подлежащей раскрытию  </a:t>
            </a:r>
            <a:endParaRPr lang="ru-RU" sz="1200" i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358775" indent="-179388">
              <a:buFont typeface="Wingdings" pitchFamily="2" charset="2"/>
              <a:buChar char="Ø"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По части 7  статьи 19.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КоАП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 Административное наказание виде штрафа в размере 100000 рублей вынесено должностным 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лицам</a:t>
            </a:r>
          </a:p>
          <a:p>
            <a:pPr marL="358775" indent="-179388">
              <a:buFont typeface="Wingdings" pitchFamily="2" charset="2"/>
              <a:buChar char="Ø"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По части 7  статьи 19.7.2.  </a:t>
            </a:r>
            <a:r>
              <a:rPr lang="ru-RU" sz="1200" i="1" dirty="0" err="1" smtClean="0">
                <a:solidFill>
                  <a:schemeClr val="tx2">
                    <a:lumMod val="75000"/>
                  </a:schemeClr>
                </a:solidFill>
              </a:rPr>
              <a:t>КоАП</a:t>
            </a: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 Административное наказание виде штрафа в размере 15 000  рублей</a:t>
            </a: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59234" y="1"/>
            <a:ext cx="2846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 </a:t>
            </a:r>
            <a:r>
              <a:rPr lang="ru-RU" b="1" dirty="0" smtClean="0">
                <a:solidFill>
                  <a:schemeClr val="bg1"/>
                </a:solidFill>
              </a:rPr>
              <a:t>квартал </a:t>
            </a:r>
            <a:r>
              <a:rPr lang="ru-RU" b="1" dirty="0" smtClean="0">
                <a:solidFill>
                  <a:schemeClr val="bg1"/>
                </a:solidFill>
              </a:rPr>
              <a:t>2018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523" y="1412776"/>
            <a:ext cx="8915400" cy="147732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Ингушского УФАС по теме специализации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634156" y="6580188"/>
            <a:ext cx="23114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3BB543-3D9D-4B84-B742-46D70BA5E328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059234" y="1"/>
            <a:ext cx="2846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 </a:t>
            </a:r>
            <a:r>
              <a:rPr lang="ru-RU" b="1" dirty="0" smtClean="0">
                <a:solidFill>
                  <a:schemeClr val="bg1"/>
                </a:solidFill>
              </a:rPr>
              <a:t>квартал </a:t>
            </a:r>
            <a:r>
              <a:rPr lang="ru-RU" b="1" dirty="0" smtClean="0">
                <a:solidFill>
                  <a:schemeClr val="bg1"/>
                </a:solidFill>
              </a:rPr>
              <a:t>2018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497" y="2636912"/>
            <a:ext cx="924347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«Контроль за соблюдением требований </a:t>
            </a:r>
          </a:p>
          <a:p>
            <a:pPr marL="514350" indent="-514350" algn="ctr">
              <a:lnSpc>
                <a:spcPct val="150000"/>
              </a:lnSpc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статьи 15 Федерального закона от 26.07.2006 №135-ФЗ «О защите конкуренции». Проблемные вопросы ее применения»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0" y="6624826"/>
            <a:ext cx="990600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05976" y="3641360"/>
            <a:ext cx="902615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indent="0" algn="ctr">
              <a:lnSpc>
                <a:spcPct val="100099"/>
              </a:lnSpc>
            </a:pP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В</a:t>
            </a:r>
            <a:r>
              <a:rPr sz="2400" b="1" spc="-10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spc="-45" dirty="0">
                <a:solidFill>
                  <a:srgbClr val="1E4648"/>
                </a:solidFill>
                <a:latin typeface="Cambria"/>
                <a:cs typeface="Cambria"/>
              </a:rPr>
              <a:t>Е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ДРЕН</a:t>
            </a:r>
            <a:r>
              <a:rPr sz="2400" b="1" spc="-10" dirty="0">
                <a:solidFill>
                  <a:srgbClr val="1E4648"/>
                </a:solidFill>
                <a:latin typeface="Cambria"/>
                <a:cs typeface="Cambria"/>
              </a:rPr>
              <a:t>И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Е</a:t>
            </a:r>
            <a:r>
              <a:rPr sz="2400" b="1" spc="10" dirty="0">
                <a:solidFill>
                  <a:srgbClr val="1E4648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И</a:t>
            </a:r>
            <a:r>
              <a:rPr sz="2400" b="1" spc="-10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СТИТ</a:t>
            </a:r>
            <a:r>
              <a:rPr sz="2400" b="1" spc="-45" dirty="0">
                <a:solidFill>
                  <a:srgbClr val="1E4648"/>
                </a:solidFill>
                <a:latin typeface="Cambria"/>
                <a:cs typeface="Cambria"/>
              </a:rPr>
              <a:t>У</a:t>
            </a:r>
            <a:r>
              <a:rPr sz="2400" b="1" spc="-265" dirty="0">
                <a:solidFill>
                  <a:srgbClr val="1E4648"/>
                </a:solidFill>
                <a:latin typeface="Cambria"/>
                <a:cs typeface="Cambria"/>
              </a:rPr>
              <a:t>Т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А </a:t>
            </a:r>
            <a:r>
              <a:rPr sz="2400" b="1" spc="-10" dirty="0">
                <a:solidFill>
                  <a:srgbClr val="1E4648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spc="-50" dirty="0">
                <a:solidFill>
                  <a:srgbClr val="1E4648"/>
                </a:solidFill>
                <a:latin typeface="Cambria"/>
                <a:cs typeface="Cambria"/>
              </a:rPr>
              <a:t>У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ТР</a:t>
            </a:r>
            <a:r>
              <a:rPr sz="2400" b="1" spc="5" dirty="0">
                <a:solidFill>
                  <a:srgbClr val="1E4648"/>
                </a:solidFill>
                <a:latin typeface="Cambria"/>
                <a:cs typeface="Cambria"/>
              </a:rPr>
              <a:t>Е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spc="-10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spc="-70" dirty="0">
                <a:solidFill>
                  <a:srgbClr val="1E4648"/>
                </a:solidFill>
                <a:latin typeface="Cambria"/>
                <a:cs typeface="Cambria"/>
              </a:rPr>
              <a:t>Г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О ПР</a:t>
            </a:r>
            <a:r>
              <a:rPr sz="2400" b="1" spc="-50" dirty="0">
                <a:solidFill>
                  <a:srgbClr val="1E4648"/>
                </a:solidFill>
                <a:latin typeface="Cambria"/>
                <a:cs typeface="Cambria"/>
              </a:rPr>
              <a:t>Е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ДУПРЕЖД</a:t>
            </a:r>
            <a:r>
              <a:rPr sz="2400" b="1" spc="5" dirty="0">
                <a:solidFill>
                  <a:srgbClr val="1E4648"/>
                </a:solidFill>
                <a:latin typeface="Cambria"/>
                <a:cs typeface="Cambria"/>
              </a:rPr>
              <a:t>Е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spc="-10" dirty="0">
                <a:solidFill>
                  <a:srgbClr val="1E4648"/>
                </a:solidFill>
                <a:latin typeface="Cambria"/>
                <a:cs typeface="Cambria"/>
              </a:rPr>
              <a:t>И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Я</a:t>
            </a:r>
            <a:r>
              <a:rPr sz="2400" b="1" spc="10" dirty="0">
                <a:solidFill>
                  <a:srgbClr val="1E4648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spc="-10" dirty="0">
                <a:solidFill>
                  <a:srgbClr val="1E4648"/>
                </a:solidFill>
                <a:latin typeface="Cambria"/>
                <a:cs typeface="Cambria"/>
              </a:rPr>
              <a:t>А</a:t>
            </a:r>
            <a:r>
              <a:rPr sz="2400" b="1" spc="-50" dirty="0">
                <a:solidFill>
                  <a:srgbClr val="1E4648"/>
                </a:solidFill>
                <a:latin typeface="Cambria"/>
                <a:cs typeface="Cambria"/>
              </a:rPr>
              <a:t>Р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УШЕНИЙ</a:t>
            </a:r>
            <a:r>
              <a:rPr sz="2400" b="1" spc="5" dirty="0">
                <a:solidFill>
                  <a:srgbClr val="1E4648"/>
                </a:solidFill>
                <a:latin typeface="Cambria"/>
                <a:cs typeface="Cambria"/>
              </a:rPr>
              <a:t> 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А</a:t>
            </a:r>
            <a:r>
              <a:rPr sz="2400" b="1" spc="-10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ТИМОНО</a:t>
            </a:r>
            <a:r>
              <a:rPr sz="2400" b="1" spc="-15" dirty="0">
                <a:solidFill>
                  <a:srgbClr val="1E4648"/>
                </a:solidFill>
                <a:latin typeface="Cambria"/>
                <a:cs typeface="Cambria"/>
              </a:rPr>
              <a:t>П</a:t>
            </a:r>
            <a:r>
              <a:rPr sz="2400" b="1" spc="-120" dirty="0">
                <a:solidFill>
                  <a:srgbClr val="1E4648"/>
                </a:solidFill>
                <a:latin typeface="Cambria"/>
                <a:cs typeface="Cambria"/>
              </a:rPr>
              <a:t>О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ЛЬ</a:t>
            </a:r>
            <a:r>
              <a:rPr sz="2400" b="1" spc="5" dirty="0">
                <a:solidFill>
                  <a:srgbClr val="1E4648"/>
                </a:solidFill>
                <a:latin typeface="Cambria"/>
                <a:cs typeface="Cambria"/>
              </a:rPr>
              <a:t>Н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О</a:t>
            </a:r>
            <a:r>
              <a:rPr sz="2400" b="1" spc="-55" dirty="0">
                <a:solidFill>
                  <a:srgbClr val="1E4648"/>
                </a:solidFill>
                <a:latin typeface="Cambria"/>
                <a:cs typeface="Cambria"/>
              </a:rPr>
              <a:t>Г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О ЗА</a:t>
            </a:r>
            <a:r>
              <a:rPr sz="2400" b="1" spc="-60" dirty="0">
                <a:solidFill>
                  <a:srgbClr val="1E4648"/>
                </a:solidFill>
                <a:latin typeface="Cambria"/>
                <a:cs typeface="Cambria"/>
              </a:rPr>
              <a:t>К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ОН</a:t>
            </a:r>
            <a:r>
              <a:rPr sz="2400" b="1" spc="-140" dirty="0">
                <a:solidFill>
                  <a:srgbClr val="1E4648"/>
                </a:solidFill>
                <a:latin typeface="Cambria"/>
                <a:cs typeface="Cambria"/>
              </a:rPr>
              <a:t>О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Д</a:t>
            </a:r>
            <a:r>
              <a:rPr sz="2400" b="1" spc="-200" dirty="0">
                <a:solidFill>
                  <a:srgbClr val="1E4648"/>
                </a:solidFill>
                <a:latin typeface="Cambria"/>
                <a:cs typeface="Cambria"/>
              </a:rPr>
              <a:t>А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ТЕЛ</a:t>
            </a:r>
            <a:r>
              <a:rPr sz="2400" b="1" spc="-35" dirty="0">
                <a:solidFill>
                  <a:srgbClr val="1E4648"/>
                </a:solidFill>
                <a:latin typeface="Cambria"/>
                <a:cs typeface="Cambria"/>
              </a:rPr>
              <a:t>Ь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СТ</a:t>
            </a:r>
            <a:r>
              <a:rPr sz="2400" b="1" spc="-40" dirty="0">
                <a:solidFill>
                  <a:srgbClr val="1E4648"/>
                </a:solidFill>
                <a:latin typeface="Cambria"/>
                <a:cs typeface="Cambria"/>
              </a:rPr>
              <a:t>В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А</a:t>
            </a:r>
            <a:endParaRPr sz="2400">
              <a:latin typeface="Cambria"/>
              <a:cs typeface="Cambria"/>
            </a:endParaRPr>
          </a:p>
          <a:p>
            <a:pPr marL="1905" algn="ctr">
              <a:lnSpc>
                <a:spcPct val="100000"/>
              </a:lnSpc>
            </a:pP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(анти</a:t>
            </a:r>
            <a:r>
              <a:rPr sz="2400" b="1" spc="5" dirty="0">
                <a:solidFill>
                  <a:srgbClr val="1E4648"/>
                </a:solidFill>
                <a:latin typeface="Cambria"/>
                <a:cs typeface="Cambria"/>
              </a:rPr>
              <a:t>м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онопольный</a:t>
            </a:r>
            <a:r>
              <a:rPr sz="2400" b="1" spc="-25" dirty="0">
                <a:solidFill>
                  <a:srgbClr val="1E4648"/>
                </a:solidFill>
                <a:latin typeface="Cambria"/>
                <a:cs typeface="Cambria"/>
              </a:rPr>
              <a:t> </a:t>
            </a:r>
            <a:r>
              <a:rPr sz="2400" b="1" spc="-65" dirty="0">
                <a:solidFill>
                  <a:srgbClr val="1E4648"/>
                </a:solidFill>
                <a:latin typeface="Cambria"/>
                <a:cs typeface="Cambria"/>
              </a:rPr>
              <a:t>к</a:t>
            </a:r>
            <a:r>
              <a:rPr sz="2400" b="1" dirty="0">
                <a:solidFill>
                  <a:srgbClr val="1E4648"/>
                </a:solidFill>
                <a:latin typeface="Cambria"/>
                <a:cs typeface="Cambria"/>
              </a:rPr>
              <a:t>омплаенс)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59234" y="1"/>
            <a:ext cx="2846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 </a:t>
            </a:r>
            <a:r>
              <a:rPr lang="ru-RU" b="1" dirty="0" smtClean="0">
                <a:solidFill>
                  <a:schemeClr val="bg1"/>
                </a:solidFill>
              </a:rPr>
              <a:t>квартал </a:t>
            </a:r>
            <a:r>
              <a:rPr lang="ru-RU" b="1" dirty="0" smtClean="0">
                <a:solidFill>
                  <a:schemeClr val="bg1"/>
                </a:solidFill>
              </a:rPr>
              <a:t>2018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6263" y="119889"/>
            <a:ext cx="3672098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ИСТОР</a:t>
            </a:r>
            <a:r>
              <a:rPr sz="2800" b="1" spc="-40" dirty="0">
                <a:solidFill>
                  <a:srgbClr val="FFFFFF"/>
                </a:solidFill>
                <a:latin typeface="Cambria"/>
                <a:cs typeface="Cambria"/>
              </a:rPr>
              <a:t>И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Я</a:t>
            </a:r>
            <a:r>
              <a:rPr sz="2800" b="1" spc="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ВОПРОСА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74" y="1389634"/>
            <a:ext cx="5989690" cy="4170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3030">
              <a:lnSpc>
                <a:spcPct val="100000"/>
              </a:lnSpc>
            </a:pPr>
            <a:r>
              <a:rPr sz="1800" b="1" spc="-50" dirty="0">
                <a:latin typeface="Cambria"/>
                <a:cs typeface="Cambria"/>
              </a:rPr>
              <a:t>К</a:t>
            </a:r>
            <a:r>
              <a:rPr sz="1800" b="1" dirty="0">
                <a:latin typeface="Cambria"/>
                <a:cs typeface="Cambria"/>
              </a:rPr>
              <a:t>о</a:t>
            </a:r>
            <a:r>
              <a:rPr sz="1800" b="1" spc="-10" dirty="0">
                <a:latin typeface="Cambria"/>
                <a:cs typeface="Cambria"/>
              </a:rPr>
              <a:t>м</a:t>
            </a:r>
            <a:r>
              <a:rPr sz="1800" b="1" dirty="0">
                <a:latin typeface="Cambria"/>
                <a:cs typeface="Cambria"/>
              </a:rPr>
              <a:t>п</a:t>
            </a:r>
            <a:r>
              <a:rPr sz="1800" b="1" spc="-10" dirty="0">
                <a:latin typeface="Cambria"/>
                <a:cs typeface="Cambria"/>
              </a:rPr>
              <a:t>л</a:t>
            </a:r>
            <a:r>
              <a:rPr sz="1800" b="1" dirty="0">
                <a:latin typeface="Cambria"/>
                <a:cs typeface="Cambria"/>
              </a:rPr>
              <a:t>аенс</a:t>
            </a:r>
            <a:r>
              <a:rPr sz="1800" b="1" spc="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 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орпорат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я программа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(</a:t>
            </a:r>
            <a:r>
              <a:rPr sz="1800" dirty="0">
                <a:latin typeface="Cambria"/>
                <a:cs typeface="Cambria"/>
              </a:rPr>
              <a:t>пол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тика) по собл</a:t>
            </a:r>
            <a:r>
              <a:rPr sz="1800" spc="-50" dirty="0">
                <a:latin typeface="Cambria"/>
                <a:cs typeface="Cambria"/>
              </a:rPr>
              <a:t>ю</a:t>
            </a:r>
            <a:r>
              <a:rPr sz="1800" dirty="0">
                <a:latin typeface="Cambria"/>
                <a:cs typeface="Cambria"/>
              </a:rPr>
              <a:t>ден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ю 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 за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дательства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</a:pPr>
            <a:endParaRPr sz="1100"/>
          </a:p>
          <a:p>
            <a:pPr marL="299085" marR="187325" indent="-287020">
              <a:lnSpc>
                <a:spcPct val="100000"/>
              </a:lnSpc>
            </a:pPr>
            <a:r>
              <a:rPr sz="1800" dirty="0">
                <a:latin typeface="Courier New"/>
                <a:cs typeface="Courier New"/>
              </a:rPr>
              <a:t>o</a:t>
            </a:r>
            <a:r>
              <a:rPr sz="1800" spc="95" dirty="0">
                <a:latin typeface="Courier New"/>
                <a:cs typeface="Courier New"/>
              </a:rPr>
              <a:t> </a:t>
            </a:r>
            <a:r>
              <a:rPr sz="1800" dirty="0">
                <a:latin typeface="Cambria"/>
                <a:cs typeface="Cambria"/>
              </a:rPr>
              <a:t>Являе</a:t>
            </a:r>
            <a:r>
              <a:rPr sz="1800" spc="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ся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м 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з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т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уме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в 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spc="20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ден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spc="-15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</a:t>
            </a:r>
            <a:r>
              <a:rPr sz="1800" spc="-10" dirty="0">
                <a:latin typeface="Cambria"/>
                <a:cs typeface="Cambria"/>
              </a:rPr>
              <a:t>ы</a:t>
            </a:r>
            <a:r>
              <a:rPr sz="1800" dirty="0">
                <a:latin typeface="Cambria"/>
                <a:cs typeface="Cambria"/>
              </a:rPr>
              <a:t>х р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ов </a:t>
            </a:r>
            <a:r>
              <a:rPr sz="1800" spc="35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ля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к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мпани</a:t>
            </a:r>
            <a:r>
              <a:rPr sz="1800" spc="-10" dirty="0">
                <a:latin typeface="Cambria"/>
                <a:cs typeface="Cambria"/>
              </a:rPr>
              <a:t>й</a:t>
            </a:r>
            <a:r>
              <a:rPr sz="1800" dirty="0"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/>
          </a:p>
          <a:p>
            <a:pPr marL="12700" marR="635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В 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spc="-3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оязычном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ри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те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«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омпла</a:t>
            </a:r>
            <a:r>
              <a:rPr sz="1800" spc="-10" dirty="0">
                <a:latin typeface="Cambria"/>
                <a:cs typeface="Cambria"/>
              </a:rPr>
              <a:t>ен</a:t>
            </a:r>
            <a:r>
              <a:rPr sz="1800" spc="-5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» </a:t>
            </a:r>
            <a:r>
              <a:rPr sz="1800" spc="-10" dirty="0">
                <a:latin typeface="Cambria"/>
                <a:cs typeface="Cambria"/>
              </a:rPr>
              <a:t>(</a:t>
            </a:r>
            <a:r>
              <a:rPr sz="1800" spc="-2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 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spc="-90" dirty="0">
                <a:latin typeface="Cambria"/>
                <a:cs typeface="Cambria"/>
              </a:rPr>
              <a:t>г</a:t>
            </a:r>
            <a:r>
              <a:rPr sz="1800" dirty="0">
                <a:latin typeface="Cambria"/>
                <a:cs typeface="Cambria"/>
              </a:rPr>
              <a:t>л.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 </a:t>
            </a:r>
            <a:r>
              <a:rPr sz="1800" i="1" spc="-25" dirty="0">
                <a:latin typeface="Cambria"/>
                <a:cs typeface="Cambria"/>
              </a:rPr>
              <a:t>c</a:t>
            </a:r>
            <a:r>
              <a:rPr sz="1800" i="1" spc="-10" dirty="0">
                <a:latin typeface="Cambria"/>
                <a:cs typeface="Cambria"/>
              </a:rPr>
              <a:t>ompli</a:t>
            </a:r>
            <a:r>
              <a:rPr sz="1800" i="1" spc="-5" dirty="0">
                <a:latin typeface="Cambria"/>
                <a:cs typeface="Cambria"/>
              </a:rPr>
              <a:t>a</a:t>
            </a:r>
            <a:r>
              <a:rPr sz="1800" i="1" dirty="0">
                <a:latin typeface="Cambria"/>
                <a:cs typeface="Cambria"/>
              </a:rPr>
              <a:t>n</a:t>
            </a:r>
            <a:r>
              <a:rPr sz="1800" i="1" spc="-30" dirty="0">
                <a:latin typeface="Cambria"/>
                <a:cs typeface="Cambria"/>
              </a:rPr>
              <a:t>c</a:t>
            </a:r>
            <a:r>
              <a:rPr sz="1800" i="1" spc="5" dirty="0">
                <a:latin typeface="Cambria"/>
                <a:cs typeface="Cambria"/>
              </a:rPr>
              <a:t>e</a:t>
            </a:r>
            <a:r>
              <a:rPr sz="1800" spc="-10" dirty="0">
                <a:latin typeface="Cambria"/>
                <a:cs typeface="Cambria"/>
              </a:rPr>
              <a:t>)</a:t>
            </a:r>
            <a:r>
              <a:rPr sz="18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spc="35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лага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тся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зыв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ть 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«с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стема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1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тр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орпорат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dirty="0">
                <a:latin typeface="Cambria"/>
                <a:cs typeface="Cambria"/>
              </a:rPr>
              <a:t>ного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spc="20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ден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 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дательств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».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/>
          </a:p>
          <a:p>
            <a:pPr marL="299085" marR="71120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Цель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вн</a:t>
            </a:r>
            <a:r>
              <a:rPr sz="1800" dirty="0">
                <a:latin typeface="Cambria"/>
                <a:cs typeface="Cambria"/>
              </a:rPr>
              <a:t>ед</a:t>
            </a:r>
            <a:r>
              <a:rPr sz="1800" spc="-1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</a:t>
            </a:r>
            <a:r>
              <a:rPr sz="1800" spc="-10" dirty="0">
                <a:latin typeface="Cambria"/>
                <a:cs typeface="Cambria"/>
              </a:rPr>
              <a:t>м</a:t>
            </a:r>
            <a:r>
              <a:rPr sz="1800" dirty="0">
                <a:latin typeface="Cambria"/>
                <a:cs typeface="Cambria"/>
              </a:rPr>
              <a:t>онополь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ого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омпла</a:t>
            </a:r>
            <a:r>
              <a:rPr sz="1800" spc="-10" dirty="0">
                <a:latin typeface="Cambria"/>
                <a:cs typeface="Cambria"/>
              </a:rPr>
              <a:t>ен</a:t>
            </a:r>
            <a:r>
              <a:rPr sz="1800" dirty="0">
                <a:latin typeface="Cambria"/>
                <a:cs typeface="Cambria"/>
              </a:rPr>
              <a:t>са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 с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spc="-15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5" dirty="0">
                <a:latin typeface="Cambria"/>
                <a:cs typeface="Cambria"/>
              </a:rPr>
              <a:t>я</a:t>
            </a:r>
            <a:r>
              <a:rPr sz="1800" dirty="0">
                <a:latin typeface="Cambria"/>
                <a:cs typeface="Cambria"/>
              </a:rPr>
              <a:t>тнос</a:t>
            </a:r>
            <a:r>
              <a:rPr sz="1800" spc="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и 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ска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 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,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как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следств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е, р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ска 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</a:t>
            </a:r>
            <a:r>
              <a:rPr sz="1800" spc="-10" dirty="0">
                <a:latin typeface="Cambria"/>
                <a:cs typeface="Cambria"/>
              </a:rPr>
              <a:t>ы</a:t>
            </a:r>
            <a:r>
              <a:rPr sz="1800" dirty="0">
                <a:latin typeface="Cambria"/>
                <a:cs typeface="Cambria"/>
              </a:rPr>
              <a:t>х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к</a:t>
            </a:r>
            <a:r>
              <a:rPr sz="1800" spc="-10" dirty="0">
                <a:latin typeface="Cambria"/>
                <a:cs typeface="Cambria"/>
              </a:rPr>
              <a:t>ций</a:t>
            </a:r>
            <a:r>
              <a:rPr sz="1800" dirty="0"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13194" y="1129283"/>
            <a:ext cx="3173222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01868" y="3633215"/>
            <a:ext cx="3604132" cy="27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42201" y="3762755"/>
            <a:ext cx="3346577" cy="276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9696872" y="6622492"/>
            <a:ext cx="17712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35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59234" y="1"/>
            <a:ext cx="2846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 </a:t>
            </a:r>
            <a:r>
              <a:rPr lang="ru-RU" b="1" dirty="0" smtClean="0">
                <a:solidFill>
                  <a:schemeClr val="bg1"/>
                </a:solidFill>
              </a:rPr>
              <a:t>квартал </a:t>
            </a:r>
            <a:r>
              <a:rPr lang="ru-RU" b="1" dirty="0" smtClean="0">
                <a:solidFill>
                  <a:schemeClr val="bg1"/>
                </a:solidFill>
              </a:rPr>
              <a:t>2018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77578" y="119889"/>
            <a:ext cx="3950704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ЗАРУБЕЖН</a:t>
            </a:r>
            <a:r>
              <a:rPr sz="2800" b="1" spc="-45" dirty="0">
                <a:solidFill>
                  <a:srgbClr val="FFFFFF"/>
                </a:solidFill>
                <a:latin typeface="Cambria"/>
                <a:cs typeface="Cambria"/>
              </a:rPr>
              <a:t>Ы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Й</a:t>
            </a:r>
            <a:r>
              <a:rPr sz="2800" b="1" spc="1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ОПЫТ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5974" y="1115314"/>
            <a:ext cx="6083247" cy="54322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Е</a:t>
            </a:r>
            <a:r>
              <a:rPr sz="1800" b="1" spc="5" dirty="0">
                <a:latin typeface="Cambria"/>
                <a:cs typeface="Cambria"/>
              </a:rPr>
              <a:t>В</a:t>
            </a:r>
            <a:r>
              <a:rPr sz="1800" b="1" spc="-15" dirty="0">
                <a:latin typeface="Cambria"/>
                <a:cs typeface="Cambria"/>
              </a:rPr>
              <a:t>Р</a:t>
            </a:r>
            <a:r>
              <a:rPr sz="1800" b="1" dirty="0">
                <a:latin typeface="Cambria"/>
                <a:cs typeface="Cambria"/>
              </a:rPr>
              <a:t>ОПА</a:t>
            </a:r>
            <a:r>
              <a:rPr sz="1800" spc="-5" dirty="0">
                <a:latin typeface="Cambria"/>
                <a:cs typeface="Cambria"/>
              </a:rPr>
              <a:t>:</a:t>
            </a:r>
            <a:endParaRPr sz="1800">
              <a:latin typeface="Cambria"/>
              <a:cs typeface="Cambria"/>
            </a:endParaRPr>
          </a:p>
          <a:p>
            <a:pPr marL="12700" marR="116205">
              <a:lnSpc>
                <a:spcPct val="100000"/>
              </a:lnSpc>
            </a:pPr>
            <a:r>
              <a:rPr sz="1800" i="1" dirty="0">
                <a:latin typeface="Cambria"/>
                <a:cs typeface="Cambria"/>
              </a:rPr>
              <a:t>В</a:t>
            </a:r>
            <a:r>
              <a:rPr sz="1800" i="1" spc="-10" dirty="0">
                <a:latin typeface="Cambria"/>
                <a:cs typeface="Cambria"/>
              </a:rPr>
              <a:t>о</a:t>
            </a:r>
            <a:r>
              <a:rPr sz="1800" i="1" dirty="0">
                <a:latin typeface="Cambria"/>
                <a:cs typeface="Cambria"/>
              </a:rPr>
              <a:t>зм</a:t>
            </a:r>
            <a:r>
              <a:rPr sz="1800" i="1" spc="-40" dirty="0">
                <a:latin typeface="Cambria"/>
                <a:cs typeface="Cambria"/>
              </a:rPr>
              <a:t>о</a:t>
            </a:r>
            <a:r>
              <a:rPr sz="1800" i="1" dirty="0">
                <a:latin typeface="Cambria"/>
                <a:cs typeface="Cambria"/>
              </a:rPr>
              <a:t>ж</a:t>
            </a:r>
            <a:r>
              <a:rPr sz="1800" i="1" spc="-10" dirty="0">
                <a:latin typeface="Cambria"/>
                <a:cs typeface="Cambria"/>
              </a:rPr>
              <a:t>н</a:t>
            </a:r>
            <a:r>
              <a:rPr sz="1800" i="1" dirty="0">
                <a:latin typeface="Cambria"/>
                <a:cs typeface="Cambria"/>
              </a:rPr>
              <a:t>ость</a:t>
            </a:r>
            <a:r>
              <a:rPr sz="1800" i="1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spc="-15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кций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35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ля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к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мпани</a:t>
            </a:r>
            <a:r>
              <a:rPr sz="1800" spc="-10" dirty="0">
                <a:latin typeface="Cambria"/>
                <a:cs typeface="Cambria"/>
              </a:rPr>
              <a:t>й</a:t>
            </a:r>
            <a:r>
              <a:rPr sz="1800" dirty="0">
                <a:latin typeface="Cambria"/>
                <a:cs typeface="Cambria"/>
              </a:rPr>
              <a:t>,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при 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лич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ом</a:t>
            </a:r>
            <a:r>
              <a:rPr sz="1800" spc="5" dirty="0">
                <a:latin typeface="Cambria"/>
                <a:cs typeface="Cambria"/>
              </a:rPr>
              <a:t>л</a:t>
            </a:r>
            <a:r>
              <a:rPr sz="1800" dirty="0">
                <a:latin typeface="Cambria"/>
                <a:cs typeface="Cambria"/>
              </a:rPr>
              <a:t>ае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5" dirty="0">
                <a:latin typeface="Cambria"/>
                <a:cs typeface="Cambria"/>
              </a:rPr>
              <a:t>а:</a:t>
            </a:r>
            <a:endParaRPr sz="18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Вели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обр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тан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я,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Фр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5" dirty="0">
                <a:latin typeface="Cambria"/>
                <a:cs typeface="Cambria"/>
              </a:rPr>
              <a:t>ц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 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 на 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10</a:t>
            </a:r>
            <a:r>
              <a:rPr sz="1800" spc="-25" dirty="0">
                <a:latin typeface="Cambria"/>
                <a:cs typeface="Cambria"/>
              </a:rPr>
              <a:t>%</a:t>
            </a:r>
            <a:r>
              <a:rPr sz="1800" dirty="0">
                <a:latin typeface="Cambria"/>
                <a:cs typeface="Cambria"/>
              </a:rPr>
              <a:t>,</a:t>
            </a:r>
            <a:endParaRPr sz="18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Итал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—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1</a:t>
            </a:r>
            <a:r>
              <a:rPr sz="1800" dirty="0">
                <a:latin typeface="Cambria"/>
                <a:cs typeface="Cambria"/>
              </a:rPr>
              <a:t>5%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  <a:buFont typeface="Arial"/>
              <a:buChar char="•"/>
            </a:pPr>
            <a:endParaRPr sz="1100"/>
          </a:p>
          <a:p>
            <a:pPr marL="12700" marR="1236980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США</a:t>
            </a:r>
            <a:r>
              <a:rPr sz="1800" b="1" spc="1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и </a:t>
            </a:r>
            <a:r>
              <a:rPr sz="1800" b="1" spc="-10" dirty="0">
                <a:latin typeface="Cambria"/>
                <a:cs typeface="Cambria"/>
              </a:rPr>
              <a:t>Е</a:t>
            </a:r>
            <a:r>
              <a:rPr sz="1800" b="1" dirty="0">
                <a:latin typeface="Cambria"/>
                <a:cs typeface="Cambria"/>
              </a:rPr>
              <a:t>С </a:t>
            </a:r>
            <a:r>
              <a:rPr sz="1800" dirty="0">
                <a:latin typeface="Cambria"/>
                <a:cs typeface="Cambria"/>
              </a:rPr>
              <a:t>(</a:t>
            </a:r>
            <a:r>
              <a:rPr sz="1800" spc="-10" dirty="0">
                <a:latin typeface="Cambria"/>
                <a:cs typeface="Cambria"/>
              </a:rPr>
              <a:t>Ми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стер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тво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юсти</a:t>
            </a:r>
            <a:r>
              <a:rPr sz="1800" spc="-15" dirty="0">
                <a:latin typeface="Cambria"/>
                <a:cs typeface="Cambria"/>
              </a:rPr>
              <a:t>ц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ША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и Е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ро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омисс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spc="5" dirty="0">
                <a:latin typeface="Cambria"/>
                <a:cs typeface="Cambria"/>
              </a:rPr>
              <a:t>я</a:t>
            </a:r>
            <a:r>
              <a:rPr sz="1800" spc="-15" dirty="0">
                <a:latin typeface="Cambria"/>
                <a:cs typeface="Cambria"/>
              </a:rPr>
              <a:t>):</a:t>
            </a:r>
            <a:endParaRPr sz="1800">
              <a:latin typeface="Cambria"/>
              <a:cs typeface="Cambria"/>
            </a:endParaRPr>
          </a:p>
          <a:p>
            <a:pPr marL="299085" marR="6350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созн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тельно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i="1" dirty="0">
                <a:latin typeface="Cambria"/>
                <a:cs typeface="Cambria"/>
              </a:rPr>
              <a:t>отка</a:t>
            </a:r>
            <a:r>
              <a:rPr sz="1800" i="1" spc="-10" dirty="0">
                <a:latin typeface="Cambria"/>
                <a:cs typeface="Cambria"/>
              </a:rPr>
              <a:t>з</a:t>
            </a:r>
            <a:r>
              <a:rPr sz="1800" i="1" dirty="0">
                <a:latin typeface="Cambria"/>
                <a:cs typeface="Cambria"/>
              </a:rPr>
              <a:t>ались </a:t>
            </a:r>
            <a:r>
              <a:rPr sz="1800" spc="-2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 использ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 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</a:t>
            </a:r>
            <a:r>
              <a:rPr sz="1800" spc="-10" dirty="0">
                <a:latin typeface="Cambria"/>
                <a:cs typeface="Cambria"/>
              </a:rPr>
              <a:t>м</a:t>
            </a:r>
            <a:r>
              <a:rPr sz="1800" dirty="0">
                <a:latin typeface="Cambria"/>
                <a:cs typeface="Cambria"/>
              </a:rPr>
              <a:t>онополь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ого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омпла</a:t>
            </a:r>
            <a:r>
              <a:rPr sz="1800" spc="-10" dirty="0">
                <a:latin typeface="Cambria"/>
                <a:cs typeface="Cambria"/>
              </a:rPr>
              <a:t>ен</a:t>
            </a:r>
            <a:r>
              <a:rPr sz="1800" dirty="0">
                <a:latin typeface="Cambria"/>
                <a:cs typeface="Cambria"/>
              </a:rPr>
              <a:t>са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в к</a:t>
            </a:r>
            <a:r>
              <a:rPr sz="1800" spc="-45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чест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ос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ов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н </a:t>
            </a:r>
            <a:r>
              <a:rPr sz="1800" spc="35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ля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spc="-15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змера штрафов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/>
          </a:p>
          <a:p>
            <a:pPr marL="12700" marR="61849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В рамках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зби</a:t>
            </a:r>
            <a:r>
              <a:rPr sz="1800" spc="-1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ательств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ше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ос</a:t>
            </a:r>
            <a:r>
              <a:rPr sz="1800" spc="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ается пр</a:t>
            </a:r>
            <a:r>
              <a:rPr sz="1800" spc="-10" dirty="0">
                <a:latin typeface="Cambria"/>
                <a:cs typeface="Cambria"/>
              </a:rPr>
              <a:t>еи</a:t>
            </a:r>
            <a:r>
              <a:rPr sz="1800" dirty="0">
                <a:latin typeface="Cambria"/>
                <a:cs typeface="Cambria"/>
              </a:rPr>
              <a:t>муще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тве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но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д</a:t>
            </a:r>
            <a:r>
              <a:rPr sz="1800" b="1" spc="5" dirty="0">
                <a:latin typeface="Cambria"/>
                <a:cs typeface="Cambria"/>
              </a:rPr>
              <a:t>и</a:t>
            </a:r>
            <a:r>
              <a:rPr sz="1800" b="1" dirty="0">
                <a:latin typeface="Cambria"/>
                <a:cs typeface="Cambria"/>
              </a:rPr>
              <a:t>скр</a:t>
            </a:r>
            <a:r>
              <a:rPr sz="1800" b="1" spc="5" dirty="0">
                <a:latin typeface="Cambria"/>
                <a:cs typeface="Cambria"/>
              </a:rPr>
              <a:t>е</a:t>
            </a:r>
            <a:r>
              <a:rPr sz="1800" b="1" dirty="0">
                <a:latin typeface="Cambria"/>
                <a:cs typeface="Cambria"/>
              </a:rPr>
              <a:t>ционн</a:t>
            </a:r>
            <a:r>
              <a:rPr sz="1800" b="1" spc="5" dirty="0">
                <a:latin typeface="Cambria"/>
                <a:cs typeface="Cambria"/>
              </a:rPr>
              <a:t>ы</a:t>
            </a:r>
            <a:r>
              <a:rPr sz="1800" b="1" dirty="0">
                <a:latin typeface="Cambria"/>
                <a:cs typeface="Cambria"/>
              </a:rPr>
              <a:t>м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решен</a:t>
            </a:r>
            <a:r>
              <a:rPr sz="1800" b="1" spc="5" dirty="0">
                <a:latin typeface="Cambria"/>
                <a:cs typeface="Cambria"/>
              </a:rPr>
              <a:t>и</a:t>
            </a:r>
            <a:r>
              <a:rPr sz="1800" b="1" spc="-10" dirty="0">
                <a:latin typeface="Cambria"/>
                <a:cs typeface="Cambria"/>
              </a:rPr>
              <a:t>е</a:t>
            </a:r>
            <a:r>
              <a:rPr sz="1800" b="1" dirty="0">
                <a:latin typeface="Cambria"/>
                <a:cs typeface="Cambria"/>
              </a:rPr>
              <a:t>м ан</a:t>
            </a:r>
            <a:r>
              <a:rPr sz="1800" b="1" spc="-10" dirty="0">
                <a:latin typeface="Cambria"/>
                <a:cs typeface="Cambria"/>
              </a:rPr>
              <a:t>т</a:t>
            </a:r>
            <a:r>
              <a:rPr sz="1800" b="1" dirty="0">
                <a:latin typeface="Cambria"/>
                <a:cs typeface="Cambria"/>
              </a:rPr>
              <a:t>им</a:t>
            </a:r>
            <a:r>
              <a:rPr sz="1800" b="1" spc="-10" dirty="0">
                <a:latin typeface="Cambria"/>
                <a:cs typeface="Cambria"/>
              </a:rPr>
              <a:t>о</a:t>
            </a:r>
            <a:r>
              <a:rPr sz="1800" b="1" dirty="0">
                <a:latin typeface="Cambria"/>
                <a:cs typeface="Cambria"/>
              </a:rPr>
              <a:t>но</a:t>
            </a:r>
            <a:r>
              <a:rPr sz="1800" b="1" spc="-10" dirty="0">
                <a:latin typeface="Cambria"/>
                <a:cs typeface="Cambria"/>
              </a:rPr>
              <a:t>пол</a:t>
            </a:r>
            <a:r>
              <a:rPr sz="1800" b="1" dirty="0">
                <a:latin typeface="Cambria"/>
                <a:cs typeface="Cambria"/>
              </a:rPr>
              <a:t>ьн</a:t>
            </a:r>
            <a:r>
              <a:rPr sz="1800" b="1" spc="-10" dirty="0">
                <a:latin typeface="Cambria"/>
                <a:cs typeface="Cambria"/>
              </a:rPr>
              <a:t>о</a:t>
            </a:r>
            <a:r>
              <a:rPr sz="1800" b="1" spc="-25" dirty="0">
                <a:latin typeface="Cambria"/>
                <a:cs typeface="Cambria"/>
              </a:rPr>
              <a:t>г</a:t>
            </a:r>
            <a:r>
              <a:rPr sz="1800" b="1" dirty="0">
                <a:latin typeface="Cambria"/>
                <a:cs typeface="Cambria"/>
              </a:rPr>
              <a:t>о</a:t>
            </a:r>
            <a:r>
              <a:rPr sz="1800" b="1" spc="25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в</a:t>
            </a:r>
            <a:r>
              <a:rPr sz="1800" b="1" dirty="0">
                <a:latin typeface="Cambria"/>
                <a:cs typeface="Cambria"/>
              </a:rPr>
              <a:t>едо</a:t>
            </a:r>
            <a:r>
              <a:rPr sz="1800" b="1" spc="-10" dirty="0">
                <a:latin typeface="Cambria"/>
                <a:cs typeface="Cambria"/>
              </a:rPr>
              <a:t>м</a:t>
            </a:r>
            <a:r>
              <a:rPr sz="1800" b="1" dirty="0">
                <a:latin typeface="Cambria"/>
                <a:cs typeface="Cambria"/>
              </a:rPr>
              <a:t>с</a:t>
            </a:r>
            <a:r>
              <a:rPr sz="1800" b="1" spc="-10" dirty="0">
                <a:latin typeface="Cambria"/>
                <a:cs typeface="Cambria"/>
              </a:rPr>
              <a:t>тв</a:t>
            </a:r>
            <a:r>
              <a:rPr sz="1800" b="1" dirty="0">
                <a:latin typeface="Cambria"/>
                <a:cs typeface="Cambria"/>
              </a:rPr>
              <a:t>а.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70"/>
              </a:spcBef>
            </a:pPr>
            <a:endParaRPr sz="1100"/>
          </a:p>
          <a:p>
            <a:pPr marL="12700" marR="152400">
              <a:lnSpc>
                <a:spcPct val="100000"/>
              </a:lnSpc>
            </a:pPr>
            <a:r>
              <a:rPr sz="1600" i="1" spc="-10" dirty="0">
                <a:latin typeface="Cambria"/>
                <a:cs typeface="Cambria"/>
              </a:rPr>
              <a:t>Ак</a:t>
            </a:r>
            <a:r>
              <a:rPr sz="1600" i="1" spc="-20" dirty="0">
                <a:latin typeface="Cambria"/>
                <a:cs typeface="Cambria"/>
              </a:rPr>
              <a:t>т</a:t>
            </a:r>
            <a:r>
              <a:rPr sz="1600" i="1" spc="-15" dirty="0">
                <a:latin typeface="Cambria"/>
                <a:cs typeface="Cambria"/>
              </a:rPr>
              <a:t>ы</a:t>
            </a:r>
            <a:r>
              <a:rPr sz="1600" i="1" spc="10" dirty="0">
                <a:latin typeface="Cambria"/>
                <a:cs typeface="Cambria"/>
              </a:rPr>
              <a:t> </a:t>
            </a:r>
            <a:r>
              <a:rPr sz="1600" i="1" spc="-15" dirty="0">
                <a:latin typeface="Cambria"/>
                <a:cs typeface="Cambria"/>
              </a:rPr>
              <a:t>отн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си</a:t>
            </a:r>
            <a:r>
              <a:rPr sz="1600" i="1" spc="-20" dirty="0">
                <a:latin typeface="Cambria"/>
                <a:cs typeface="Cambria"/>
              </a:rPr>
              <a:t>т</a:t>
            </a:r>
            <a:r>
              <a:rPr sz="1600" i="1" spc="-10" dirty="0">
                <a:latin typeface="Cambria"/>
                <a:cs typeface="Cambria"/>
              </a:rPr>
              <a:t>ельно</a:t>
            </a:r>
            <a:r>
              <a:rPr sz="1600" i="1" spc="20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ант</a:t>
            </a:r>
            <a:r>
              <a:rPr sz="1600" i="1" spc="-20" dirty="0">
                <a:latin typeface="Cambria"/>
                <a:cs typeface="Cambria"/>
              </a:rPr>
              <a:t>и</a:t>
            </a:r>
            <a:r>
              <a:rPr sz="1600" i="1" spc="-15" dirty="0">
                <a:latin typeface="Cambria"/>
                <a:cs typeface="Cambria"/>
              </a:rPr>
              <a:t>м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н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п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льн</a:t>
            </a:r>
            <a:r>
              <a:rPr sz="1600" i="1" spc="-5" dirty="0">
                <a:latin typeface="Cambria"/>
                <a:cs typeface="Cambria"/>
              </a:rPr>
              <a:t>о</a:t>
            </a:r>
            <a:r>
              <a:rPr sz="1600" i="1" dirty="0">
                <a:latin typeface="Cambria"/>
                <a:cs typeface="Cambria"/>
              </a:rPr>
              <a:t>г</a:t>
            </a:r>
            <a:r>
              <a:rPr sz="1600" i="1" spc="-10" dirty="0">
                <a:latin typeface="Cambria"/>
                <a:cs typeface="Cambria"/>
              </a:rPr>
              <a:t>о</a:t>
            </a:r>
            <a:r>
              <a:rPr sz="1600" i="1" spc="60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к</a:t>
            </a:r>
            <a:r>
              <a:rPr sz="1600" i="1" spc="-15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мплаен</a:t>
            </a:r>
            <a:r>
              <a:rPr sz="1600" i="1" spc="-30" dirty="0">
                <a:latin typeface="Cambria"/>
                <a:cs typeface="Cambria"/>
              </a:rPr>
              <a:t>с</a:t>
            </a:r>
            <a:r>
              <a:rPr sz="1600" i="1" spc="-10" dirty="0">
                <a:latin typeface="Cambria"/>
                <a:cs typeface="Cambria"/>
              </a:rPr>
              <a:t>а</a:t>
            </a:r>
            <a:r>
              <a:rPr sz="1600" i="1" spc="-5" dirty="0">
                <a:latin typeface="Cambria"/>
                <a:cs typeface="Cambria"/>
              </a:rPr>
              <a:t>, </a:t>
            </a:r>
            <a:r>
              <a:rPr sz="1600" i="1" spc="-10" dirty="0">
                <a:latin typeface="Cambria"/>
                <a:cs typeface="Cambria"/>
              </a:rPr>
              <a:t>разраб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танные</a:t>
            </a:r>
            <a:r>
              <a:rPr sz="1600" i="1" spc="-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на</a:t>
            </a:r>
            <a:r>
              <a:rPr sz="1600" i="1" spc="-15" dirty="0">
                <a:latin typeface="Cambria"/>
                <a:cs typeface="Cambria"/>
              </a:rPr>
              <a:t>ц</a:t>
            </a:r>
            <a:r>
              <a:rPr sz="1600" i="1" spc="-10" dirty="0">
                <a:latin typeface="Cambria"/>
                <a:cs typeface="Cambria"/>
              </a:rPr>
              <a:t>и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нальные</a:t>
            </a:r>
            <a:r>
              <a:rPr sz="1600" i="1" spc="20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ант</a:t>
            </a:r>
            <a:r>
              <a:rPr sz="1600" i="1" spc="-20" dirty="0">
                <a:latin typeface="Cambria"/>
                <a:cs typeface="Cambria"/>
              </a:rPr>
              <a:t>и</a:t>
            </a:r>
            <a:r>
              <a:rPr sz="1600" i="1" spc="-15" dirty="0">
                <a:latin typeface="Cambria"/>
                <a:cs typeface="Cambria"/>
              </a:rPr>
              <a:t>м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н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п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льными ведомствами,</a:t>
            </a:r>
            <a:r>
              <a:rPr sz="1600" i="1" spc="20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н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сят преим</a:t>
            </a:r>
            <a:r>
              <a:rPr sz="1600" i="1" spc="-15" dirty="0">
                <a:latin typeface="Cambria"/>
                <a:cs typeface="Cambria"/>
              </a:rPr>
              <a:t>у</a:t>
            </a:r>
            <a:r>
              <a:rPr sz="1600" i="1" spc="-20" dirty="0">
                <a:latin typeface="Cambria"/>
                <a:cs typeface="Cambria"/>
              </a:rPr>
              <a:t>щ</a:t>
            </a:r>
            <a:r>
              <a:rPr sz="1600" i="1" spc="-10" dirty="0">
                <a:latin typeface="Cambria"/>
                <a:cs typeface="Cambria"/>
              </a:rPr>
              <a:t>е</a:t>
            </a:r>
            <a:r>
              <a:rPr sz="1600" i="1" spc="-5" dirty="0">
                <a:latin typeface="Cambria"/>
                <a:cs typeface="Cambria"/>
              </a:rPr>
              <a:t>с</a:t>
            </a:r>
            <a:r>
              <a:rPr sz="1600" i="1" spc="-10" dirty="0">
                <a:latin typeface="Cambria"/>
                <a:cs typeface="Cambria"/>
              </a:rPr>
              <a:t>твен</a:t>
            </a:r>
            <a:r>
              <a:rPr sz="1600" i="1" spc="-5" dirty="0">
                <a:latin typeface="Cambria"/>
                <a:cs typeface="Cambria"/>
              </a:rPr>
              <a:t>н</a:t>
            </a:r>
            <a:r>
              <a:rPr sz="1600" i="1" spc="-10" dirty="0">
                <a:latin typeface="Cambria"/>
                <a:cs typeface="Cambria"/>
              </a:rPr>
              <a:t>о</a:t>
            </a:r>
            <a:r>
              <a:rPr sz="1600" i="1" spc="50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инф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рма</a:t>
            </a:r>
            <a:r>
              <a:rPr sz="1600" i="1" spc="-20" dirty="0">
                <a:latin typeface="Cambria"/>
                <a:cs typeface="Cambria"/>
              </a:rPr>
              <a:t>ц</a:t>
            </a:r>
            <a:r>
              <a:rPr sz="1600" i="1" spc="-10" dirty="0">
                <a:latin typeface="Cambria"/>
                <a:cs typeface="Cambria"/>
              </a:rPr>
              <a:t>и</a:t>
            </a:r>
            <a:r>
              <a:rPr sz="1600" i="1" spc="-20" dirty="0">
                <a:latin typeface="Cambria"/>
                <a:cs typeface="Cambria"/>
              </a:rPr>
              <a:t>о</a:t>
            </a:r>
            <a:r>
              <a:rPr sz="1600" i="1" spc="-10" dirty="0">
                <a:latin typeface="Cambria"/>
                <a:cs typeface="Cambria"/>
              </a:rPr>
              <a:t>нный</a:t>
            </a:r>
            <a:r>
              <a:rPr sz="1600" i="1" spc="55" dirty="0">
                <a:latin typeface="Cambria"/>
                <a:cs typeface="Cambria"/>
              </a:rPr>
              <a:t> </a:t>
            </a:r>
            <a:r>
              <a:rPr sz="1600" i="1" spc="-10" dirty="0">
                <a:latin typeface="Cambria"/>
                <a:cs typeface="Cambria"/>
              </a:rPr>
              <a:t>и рекоменда</a:t>
            </a:r>
            <a:r>
              <a:rPr sz="1600" i="1" spc="-25" dirty="0">
                <a:latin typeface="Cambria"/>
                <a:cs typeface="Cambria"/>
              </a:rPr>
              <a:t>т</a:t>
            </a:r>
            <a:r>
              <a:rPr sz="1600" i="1" spc="-10" dirty="0">
                <a:latin typeface="Cambria"/>
                <a:cs typeface="Cambria"/>
              </a:rPr>
              <a:t>ельный</a:t>
            </a:r>
            <a:r>
              <a:rPr sz="1600" i="1" spc="40" dirty="0">
                <a:latin typeface="Cambria"/>
                <a:cs typeface="Cambria"/>
              </a:rPr>
              <a:t> </a:t>
            </a:r>
            <a:r>
              <a:rPr sz="1600" i="1" spc="-35" dirty="0">
                <a:latin typeface="Cambria"/>
                <a:cs typeface="Cambria"/>
              </a:rPr>
              <a:t>х</a:t>
            </a:r>
            <a:r>
              <a:rPr sz="1600" i="1" spc="-10" dirty="0">
                <a:latin typeface="Cambria"/>
                <a:cs typeface="Cambria"/>
              </a:rPr>
              <a:t>арактер.</a:t>
            </a:r>
            <a:endParaRPr sz="16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504209" y="3584448"/>
            <a:ext cx="3052286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516498" y="3038855"/>
            <a:ext cx="3039490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747638" y="1075944"/>
            <a:ext cx="3008121" cy="27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35599" y="5085588"/>
            <a:ext cx="2288285" cy="276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4294967295"/>
          </p:nvPr>
        </p:nvSpPr>
        <p:spPr>
          <a:xfrm>
            <a:off x="9696872" y="6622492"/>
            <a:ext cx="17712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36</a:t>
            </a:fld>
            <a:endParaRPr sz="1600">
              <a:latin typeface="Arial"/>
              <a:cs typeface="Arial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59234" y="1"/>
            <a:ext cx="2846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I </a:t>
            </a:r>
            <a:r>
              <a:rPr lang="ru-RU" b="1" dirty="0" smtClean="0">
                <a:solidFill>
                  <a:schemeClr val="bg1"/>
                </a:solidFill>
              </a:rPr>
              <a:t>квартал </a:t>
            </a:r>
            <a:r>
              <a:rPr lang="ru-RU" b="1" dirty="0" smtClean="0">
                <a:solidFill>
                  <a:schemeClr val="bg1"/>
                </a:solidFill>
              </a:rPr>
              <a:t>2018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51230" y="120523"/>
            <a:ext cx="4612481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85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ТЕЧ</a:t>
            </a:r>
            <a:r>
              <a:rPr sz="2800" b="1" spc="-40" dirty="0">
                <a:solidFill>
                  <a:srgbClr val="FFFFFF"/>
                </a:solidFill>
                <a:latin typeface="Cambria"/>
                <a:cs typeface="Cambria"/>
              </a:rPr>
              <a:t>Е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СТВ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Е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Н</a:t>
            </a:r>
            <a:r>
              <a:rPr sz="2800" b="1" spc="-35" dirty="0">
                <a:solidFill>
                  <a:srgbClr val="FFFFFF"/>
                </a:solidFill>
                <a:latin typeface="Cambria"/>
                <a:cs typeface="Cambria"/>
              </a:rPr>
              <a:t>Н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ЫЙ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800" b="1" spc="-20" dirty="0">
                <a:solidFill>
                  <a:srgbClr val="FFFFFF"/>
                </a:solidFill>
                <a:latin typeface="Cambria"/>
                <a:cs typeface="Cambria"/>
              </a:rPr>
              <a:t>О</a:t>
            </a:r>
            <a:r>
              <a:rPr sz="2800" b="1" spc="-15" dirty="0">
                <a:solidFill>
                  <a:srgbClr val="FFFFFF"/>
                </a:solidFill>
                <a:latin typeface="Cambria"/>
                <a:cs typeface="Cambria"/>
              </a:rPr>
              <a:t>П</a:t>
            </a:r>
            <a:r>
              <a:rPr sz="2800" b="1" spc="-25" dirty="0">
                <a:solidFill>
                  <a:srgbClr val="FFFFFF"/>
                </a:solidFill>
                <a:latin typeface="Cambria"/>
                <a:cs typeface="Cambria"/>
              </a:rPr>
              <a:t>ЫТ</a:t>
            </a:r>
            <a:endParaRPr sz="2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167" y="1092709"/>
            <a:ext cx="6151351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В </a:t>
            </a:r>
            <a:r>
              <a:rPr sz="1800" spc="-1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на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т</a:t>
            </a:r>
            <a:r>
              <a:rPr sz="1800" spc="5" dirty="0">
                <a:latin typeface="Cambria"/>
                <a:cs typeface="Cambria"/>
              </a:rPr>
              <a:t>оя</a:t>
            </a:r>
            <a:r>
              <a:rPr sz="1800" dirty="0">
                <a:latin typeface="Cambria"/>
                <a:cs typeface="Cambria"/>
              </a:rPr>
              <a:t>щее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мя </a:t>
            </a:r>
            <a:r>
              <a:rPr sz="1800" spc="-1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</a:t>
            </a:r>
            <a:r>
              <a:rPr sz="1800" spc="-10" dirty="0">
                <a:latin typeface="Cambria"/>
                <a:cs typeface="Cambria"/>
              </a:rPr>
              <a:t>к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ном</a:t>
            </a:r>
            <a:r>
              <a:rPr sz="1800" spc="19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прямо </a:t>
            </a:r>
            <a:r>
              <a:rPr sz="1800" spc="-19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е </a:t>
            </a:r>
            <a:r>
              <a:rPr sz="1800" spc="-1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зак</a:t>
            </a:r>
            <a:r>
              <a:rPr sz="1800" spc="5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еплены норм</a:t>
            </a:r>
            <a:r>
              <a:rPr sz="1800" spc="-10" dirty="0">
                <a:latin typeface="Cambria"/>
                <a:cs typeface="Cambria"/>
              </a:rPr>
              <a:t>ы</a:t>
            </a:r>
            <a:r>
              <a:rPr sz="1800" dirty="0">
                <a:latin typeface="Cambria"/>
                <a:cs typeface="Cambria"/>
              </a:rPr>
              <a:t>,     </a:t>
            </a:r>
            <a:r>
              <a:rPr sz="1800" spc="-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сти</a:t>
            </a:r>
            <a:r>
              <a:rPr sz="1800" spc="5" dirty="0">
                <a:latin typeface="Cambria"/>
                <a:cs typeface="Cambria"/>
              </a:rPr>
              <a:t>м</a:t>
            </a:r>
            <a:r>
              <a:rPr sz="1800" spc="-7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ли</a:t>
            </a:r>
            <a:r>
              <a:rPr sz="1800" spc="-35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ующие     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дре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е     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стемы 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омплае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са с</a:t>
            </a:r>
            <a:r>
              <a:rPr sz="1800" spc="-1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еди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у</a:t>
            </a:r>
            <a:r>
              <a:rPr sz="1800" spc="5" dirty="0">
                <a:latin typeface="Cambria"/>
                <a:cs typeface="Cambria"/>
              </a:rPr>
              <a:t>ч</a:t>
            </a:r>
            <a:r>
              <a:rPr sz="1800" dirty="0">
                <a:latin typeface="Cambria"/>
                <a:cs typeface="Cambria"/>
              </a:rPr>
              <a:t>астн</a:t>
            </a:r>
            <a:r>
              <a:rPr sz="1800" spc="-15" dirty="0">
                <a:latin typeface="Cambria"/>
                <a:cs typeface="Cambria"/>
              </a:rPr>
              <a:t>ик</a:t>
            </a:r>
            <a:r>
              <a:rPr sz="1800" dirty="0">
                <a:latin typeface="Cambria"/>
                <a:cs typeface="Cambria"/>
              </a:rPr>
              <a:t>ов р</a:t>
            </a:r>
            <a:r>
              <a:rPr sz="1800" spc="-10" dirty="0">
                <a:latin typeface="Cambria"/>
                <a:cs typeface="Cambria"/>
              </a:rPr>
              <a:t>ы</a:t>
            </a:r>
            <a:r>
              <a:rPr sz="1800" dirty="0">
                <a:latin typeface="Cambria"/>
                <a:cs typeface="Cambria"/>
              </a:rPr>
              <a:t>нк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5167" y="3013202"/>
            <a:ext cx="6151351" cy="3577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локаль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ые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ак</a:t>
            </a:r>
            <a:r>
              <a:rPr sz="1800" spc="10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ы</a:t>
            </a:r>
            <a:r>
              <a:rPr sz="1800" spc="7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п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6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вн</a:t>
            </a:r>
            <a:r>
              <a:rPr sz="1800" spc="10" dirty="0">
                <a:latin typeface="Cambria"/>
                <a:cs typeface="Cambria"/>
              </a:rPr>
              <a:t>у</a:t>
            </a:r>
            <a:r>
              <a:rPr sz="1800" spc="1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рен</a:t>
            </a:r>
            <a:r>
              <a:rPr sz="1800" spc="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ему</a:t>
            </a:r>
            <a:r>
              <a:rPr sz="1800" spc="5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п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пре</a:t>
            </a:r>
            <a:r>
              <a:rPr sz="1800" spc="25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ден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ю</a:t>
            </a:r>
            <a:endParaRPr sz="1800">
              <a:latin typeface="Cambria"/>
              <a:cs typeface="Cambria"/>
            </a:endParaRPr>
          </a:p>
          <a:p>
            <a:pPr marL="299085">
              <a:lnSpc>
                <a:spcPct val="100000"/>
              </a:lnSpc>
            </a:pP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35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й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</a:t>
            </a:r>
            <a:r>
              <a:rPr sz="1800" spc="-10" dirty="0">
                <a:latin typeface="Cambria"/>
                <a:cs typeface="Cambria"/>
              </a:rPr>
              <a:t>м</a:t>
            </a:r>
            <a:r>
              <a:rPr sz="1800" dirty="0">
                <a:latin typeface="Cambria"/>
                <a:cs typeface="Cambria"/>
              </a:rPr>
              <a:t>онополь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ого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5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датель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тв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: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3"/>
              </a:spcBef>
            </a:pPr>
            <a:endParaRPr sz="110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П</a:t>
            </a:r>
            <a:r>
              <a:rPr sz="1800" spc="-35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«</a:t>
            </a:r>
            <a:r>
              <a:rPr sz="1800" spc="-10" dirty="0">
                <a:latin typeface="Cambria"/>
                <a:cs typeface="Cambria"/>
              </a:rPr>
              <a:t>М</a:t>
            </a:r>
            <a:r>
              <a:rPr sz="1800" spc="-25" dirty="0">
                <a:latin typeface="Cambria"/>
                <a:cs typeface="Cambria"/>
              </a:rPr>
              <a:t>Т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»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20"/>
              </a:spcBef>
              <a:buFont typeface="Arial"/>
              <a:buChar char="•"/>
            </a:pPr>
            <a:endParaRPr sz="130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П</a:t>
            </a:r>
            <a:r>
              <a:rPr sz="1800" spc="-35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«</a:t>
            </a:r>
            <a:r>
              <a:rPr sz="1800" spc="-10" dirty="0">
                <a:latin typeface="Cambria"/>
                <a:cs typeface="Cambria"/>
              </a:rPr>
              <a:t>Си</a:t>
            </a:r>
            <a:r>
              <a:rPr sz="1800" dirty="0">
                <a:latin typeface="Cambria"/>
                <a:cs typeface="Cambria"/>
              </a:rPr>
              <a:t>бур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х</a:t>
            </a:r>
            <a:r>
              <a:rPr sz="1800" dirty="0">
                <a:latin typeface="Cambria"/>
                <a:cs typeface="Cambria"/>
              </a:rPr>
              <a:t>олд</a:t>
            </a:r>
            <a:r>
              <a:rPr sz="1800" spc="-10" dirty="0">
                <a:latin typeface="Cambria"/>
                <a:cs typeface="Cambria"/>
              </a:rPr>
              <a:t>ин</a:t>
            </a:r>
            <a:r>
              <a:rPr sz="1800" dirty="0">
                <a:latin typeface="Cambria"/>
                <a:cs typeface="Cambria"/>
              </a:rPr>
              <a:t>г»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22"/>
              </a:spcBef>
              <a:buFont typeface="Arial"/>
              <a:buChar char="•"/>
            </a:pPr>
            <a:endParaRPr sz="130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П</a:t>
            </a:r>
            <a:r>
              <a:rPr sz="1800" spc="-35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«</a:t>
            </a:r>
            <a:r>
              <a:rPr sz="1800" spc="-8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лкали</a:t>
            </a:r>
            <a:r>
              <a:rPr sz="1800" spc="-15" dirty="0">
                <a:latin typeface="Cambria"/>
                <a:cs typeface="Cambria"/>
              </a:rPr>
              <a:t>й</a:t>
            </a:r>
            <a:r>
              <a:rPr sz="1800" dirty="0">
                <a:latin typeface="Cambria"/>
                <a:cs typeface="Cambria"/>
              </a:rPr>
              <a:t>»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>
              <a:lnSpc>
                <a:spcPts val="1300"/>
              </a:lnSpc>
              <a:spcBef>
                <a:spcPts val="22"/>
              </a:spcBef>
              <a:buFont typeface="Arial"/>
              <a:buChar char="•"/>
            </a:pPr>
            <a:endParaRPr sz="1300"/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ООО «Балтика»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47638" y="3572255"/>
            <a:ext cx="2017521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08193" y="4931664"/>
            <a:ext cx="2390648" cy="27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63568" y="3808476"/>
            <a:ext cx="1976246" cy="276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3904" y="3938015"/>
            <a:ext cx="1695577" cy="276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526910" y="5445252"/>
            <a:ext cx="2379090" cy="2769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13194" y="1101852"/>
            <a:ext cx="3330066" cy="276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4294967295"/>
          </p:nvPr>
        </p:nvSpPr>
        <p:spPr>
          <a:xfrm>
            <a:off x="9696872" y="6622492"/>
            <a:ext cx="17712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37</a:t>
            </a:fld>
            <a:endParaRPr sz="16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61409" y="2444383"/>
          <a:ext cx="6179774" cy="612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028"/>
                <a:gridCol w="1948771"/>
                <a:gridCol w="2009239"/>
                <a:gridCol w="333130"/>
                <a:gridCol w="1607606"/>
              </a:tblGrid>
              <a:tr h="31502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Wingdings"/>
                          <a:cs typeface="Wingdings"/>
                        </a:rPr>
                        <a:t></a:t>
                      </a:r>
                      <a:endParaRPr sz="1800">
                        <a:latin typeface="Wingdings"/>
                        <a:cs typeface="Wingding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tabLst>
                          <a:tab pos="919480" algn="l"/>
                        </a:tabLst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П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и	</a:t>
                      </a:r>
                      <a:r>
                        <a:rPr sz="1800" spc="-20" dirty="0">
                          <a:latin typeface="Cambria"/>
                          <a:cs typeface="Cambria"/>
                        </a:rPr>
                        <a:t>э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т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м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существу</a:t>
                      </a:r>
                      <a:r>
                        <a:rPr sz="1800" spc="-25" dirty="0">
                          <a:latin typeface="Cambria"/>
                          <a:cs typeface="Cambria"/>
                        </a:rPr>
                        <a:t>ю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т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рг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а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низации,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</a:tr>
              <a:tr h="297116">
                <a:tc>
                  <a:txBody>
                    <a:bodyPr/>
                    <a:lstStyle/>
                    <a:p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сам</a:t>
                      </a:r>
                      <a:r>
                        <a:rPr sz="1800" spc="-15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ст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я</a:t>
                      </a:r>
                      <a:r>
                        <a:rPr sz="1800" spc="5" dirty="0">
                          <a:latin typeface="Cambria"/>
                          <a:cs typeface="Cambria"/>
                        </a:rPr>
                        <a:t>т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ель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н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о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р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а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зра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б</a:t>
                      </a:r>
                      <a:r>
                        <a:rPr sz="1800" spc="-20" dirty="0">
                          <a:latin typeface="Cambria"/>
                          <a:cs typeface="Cambria"/>
                        </a:rPr>
                        <a:t>о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та</a:t>
                      </a:r>
                      <a:r>
                        <a:rPr sz="1800" spc="-20" dirty="0">
                          <a:latin typeface="Cambria"/>
                          <a:cs typeface="Cambria"/>
                        </a:rPr>
                        <a:t>в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ш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и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е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и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Cambria"/>
                          <a:cs typeface="Cambria"/>
                        </a:rPr>
                        <a:t>в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недри</a:t>
                      </a:r>
                      <a:r>
                        <a:rPr sz="1800" spc="-10" dirty="0">
                          <a:latin typeface="Cambria"/>
                          <a:cs typeface="Cambria"/>
                        </a:rPr>
                        <a:t>в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шие</a:t>
                      </a:r>
                      <a:endParaRPr sz="1800">
                        <a:latin typeface="Cambria"/>
                        <a:cs typeface="Cambria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15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78305">
              <a:lnSpc>
                <a:spcPct val="100000"/>
              </a:lnSpc>
            </a:pPr>
            <a:r>
              <a:rPr sz="3600" spc="-20" dirty="0">
                <a:solidFill>
                  <a:schemeClr val="bg1"/>
                </a:solidFill>
              </a:rPr>
              <a:t>ЗА</a:t>
            </a:r>
            <a:r>
              <a:rPr sz="3600" spc="-90" dirty="0">
                <a:solidFill>
                  <a:schemeClr val="bg1"/>
                </a:solidFill>
              </a:rPr>
              <a:t>К</a:t>
            </a:r>
            <a:r>
              <a:rPr sz="3600" spc="-20" dirty="0">
                <a:solidFill>
                  <a:schemeClr val="bg1"/>
                </a:solidFill>
              </a:rPr>
              <a:t>ОН</a:t>
            </a:r>
            <a:r>
              <a:rPr sz="3600" spc="-185" dirty="0">
                <a:solidFill>
                  <a:schemeClr val="bg1"/>
                </a:solidFill>
              </a:rPr>
              <a:t>О</a:t>
            </a:r>
            <a:r>
              <a:rPr sz="3600" spc="-20" dirty="0">
                <a:solidFill>
                  <a:schemeClr val="bg1"/>
                </a:solidFill>
              </a:rPr>
              <a:t>Д</a:t>
            </a:r>
            <a:r>
              <a:rPr sz="3600" spc="-254" dirty="0">
                <a:solidFill>
                  <a:schemeClr val="bg1"/>
                </a:solidFill>
              </a:rPr>
              <a:t>А</a:t>
            </a:r>
            <a:r>
              <a:rPr sz="3600" spc="-20" dirty="0">
                <a:solidFill>
                  <a:schemeClr val="bg1"/>
                </a:solidFill>
              </a:rPr>
              <a:t>ТЕЛ</a:t>
            </a:r>
            <a:r>
              <a:rPr sz="3600" spc="-55" dirty="0">
                <a:solidFill>
                  <a:schemeClr val="bg1"/>
                </a:solidFill>
              </a:rPr>
              <a:t>Ь</a:t>
            </a:r>
            <a:r>
              <a:rPr sz="3600" spc="-20" dirty="0">
                <a:solidFill>
                  <a:schemeClr val="bg1"/>
                </a:solidFill>
              </a:rPr>
              <a:t>СТВО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5167" y="1092709"/>
            <a:ext cx="6231837" cy="2205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6350" indent="-287020" algn="just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Инсти</a:t>
            </a:r>
            <a:r>
              <a:rPr sz="1800" spc="20" dirty="0">
                <a:latin typeface="Cambria"/>
                <a:cs typeface="Cambria"/>
              </a:rPr>
              <a:t>т</a:t>
            </a:r>
            <a:r>
              <a:rPr sz="1800" spc="1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т     </a:t>
            </a:r>
            <a:r>
              <a:rPr sz="1800" spc="-75" dirty="0">
                <a:latin typeface="Cambria"/>
                <a:cs typeface="Cambria"/>
              </a:rPr>
              <a:t> </a:t>
            </a:r>
            <a:r>
              <a:rPr sz="1800" b="1" spc="5" dirty="0">
                <a:latin typeface="Cambria"/>
                <a:cs typeface="Cambria"/>
              </a:rPr>
              <a:t>п</a:t>
            </a:r>
            <a:r>
              <a:rPr sz="1800" b="1" dirty="0">
                <a:latin typeface="Cambria"/>
                <a:cs typeface="Cambria"/>
              </a:rPr>
              <a:t>р</a:t>
            </a:r>
            <a:r>
              <a:rPr sz="1800" b="1" spc="-10" dirty="0">
                <a:latin typeface="Cambria"/>
                <a:cs typeface="Cambria"/>
              </a:rPr>
              <a:t>ед</a:t>
            </a:r>
            <a:r>
              <a:rPr sz="1800" b="1" dirty="0">
                <a:latin typeface="Cambria"/>
                <a:cs typeface="Cambria"/>
              </a:rPr>
              <a:t>уп</a:t>
            </a:r>
            <a:r>
              <a:rPr sz="1800" b="1" spc="5" dirty="0">
                <a:latin typeface="Cambria"/>
                <a:cs typeface="Cambria"/>
              </a:rPr>
              <a:t>р</a:t>
            </a:r>
            <a:r>
              <a:rPr sz="1800" b="1" dirty="0">
                <a:latin typeface="Cambria"/>
                <a:cs typeface="Cambria"/>
              </a:rPr>
              <a:t>еж</a:t>
            </a:r>
            <a:r>
              <a:rPr sz="1800" b="1" spc="-15" dirty="0">
                <a:latin typeface="Cambria"/>
                <a:cs typeface="Cambria"/>
              </a:rPr>
              <a:t>д</a:t>
            </a:r>
            <a:r>
              <a:rPr sz="1800" b="1" dirty="0">
                <a:latin typeface="Cambria"/>
                <a:cs typeface="Cambria"/>
              </a:rPr>
              <a:t>е</a:t>
            </a:r>
            <a:r>
              <a:rPr sz="1800" b="1" spc="-10" dirty="0">
                <a:latin typeface="Cambria"/>
                <a:cs typeface="Cambria"/>
              </a:rPr>
              <a:t>н</a:t>
            </a:r>
            <a:r>
              <a:rPr sz="1800" b="1" dirty="0">
                <a:latin typeface="Cambria"/>
                <a:cs typeface="Cambria"/>
              </a:rPr>
              <a:t>и</a:t>
            </a:r>
            <a:r>
              <a:rPr sz="1800" b="1" spc="10" dirty="0">
                <a:latin typeface="Cambria"/>
                <a:cs typeface="Cambria"/>
              </a:rPr>
              <a:t>я</a:t>
            </a:r>
            <a:r>
              <a:rPr sz="1800" dirty="0">
                <a:latin typeface="Cambria"/>
                <a:cs typeface="Cambria"/>
              </a:rPr>
              <a:t>,     </a:t>
            </a:r>
            <a:r>
              <a:rPr sz="1800" spc="-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-3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см</a:t>
            </a:r>
            <a:r>
              <a:rPr sz="1800" spc="-2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тре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ы</a:t>
            </a:r>
            <a:r>
              <a:rPr sz="1800" dirty="0">
                <a:latin typeface="Cambria"/>
                <a:cs typeface="Cambria"/>
              </a:rPr>
              <a:t>й З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оном 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 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</a:t>
            </a:r>
            <a:r>
              <a:rPr sz="1800" spc="-15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щ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те 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онкур</a:t>
            </a:r>
            <a:r>
              <a:rPr sz="1800" spc="5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5" dirty="0">
                <a:latin typeface="Cambria"/>
                <a:cs typeface="Cambria"/>
              </a:rPr>
              <a:t>ц</a:t>
            </a:r>
            <a:r>
              <a:rPr sz="1800" dirty="0">
                <a:latin typeface="Cambria"/>
                <a:cs typeface="Cambria"/>
              </a:rPr>
              <a:t>ии </a:t>
            </a:r>
            <a:r>
              <a:rPr sz="1800" spc="3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споль</a:t>
            </a:r>
            <a:r>
              <a:rPr sz="1800" spc="15" dirty="0">
                <a:latin typeface="Cambria"/>
                <a:cs typeface="Cambria"/>
              </a:rPr>
              <a:t>з</a:t>
            </a:r>
            <a:r>
              <a:rPr sz="1800" spc="-3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ется 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как способ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бы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трого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3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стра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ав</a:t>
            </a:r>
            <a:r>
              <a:rPr sz="1800" dirty="0">
                <a:latin typeface="Cambria"/>
                <a:cs typeface="Cambria"/>
              </a:rPr>
              <a:t>она</a:t>
            </a:r>
            <a:r>
              <a:rPr sz="1800" spc="-35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ий</a:t>
            </a:r>
            <a:r>
              <a:rPr sz="1800" dirty="0">
                <a:latin typeface="Cambria"/>
                <a:cs typeface="Cambria"/>
              </a:rPr>
              <a:t>-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2"/>
              </a:spcBef>
            </a:pPr>
            <a:endParaRPr sz="1100"/>
          </a:p>
          <a:p>
            <a:pPr marL="12700" marR="6350" algn="just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ли</a:t>
            </a:r>
            <a:r>
              <a:rPr sz="1800" spc="-15" dirty="0">
                <a:latin typeface="Cambria"/>
                <a:cs typeface="Cambria"/>
              </a:rPr>
              <a:t>ц</a:t>
            </a:r>
            <a:r>
              <a:rPr sz="1800" dirty="0">
                <a:latin typeface="Cambria"/>
                <a:cs typeface="Cambria"/>
              </a:rPr>
              <a:t>о,  </a:t>
            </a:r>
            <a:r>
              <a:rPr sz="1800" spc="5" dirty="0">
                <a:latin typeface="Cambria"/>
                <a:cs typeface="Cambria"/>
              </a:rPr>
              <a:t> в</a:t>
            </a:r>
            <a:r>
              <a:rPr sz="1800" dirty="0">
                <a:latin typeface="Cambria"/>
                <a:cs typeface="Cambria"/>
              </a:rPr>
              <a:t>ыпол</a:t>
            </a:r>
            <a:r>
              <a:rPr sz="1800" spc="5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dirty="0">
                <a:latin typeface="Cambria"/>
                <a:cs typeface="Cambria"/>
              </a:rPr>
              <a:t>шее  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п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spc="20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ден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е,  </a:t>
            </a:r>
            <a:r>
              <a:rPr sz="1800" spc="3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е  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spc="35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лежит адми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стра</a:t>
            </a:r>
            <a:r>
              <a:rPr sz="1800" spc="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ной   </a:t>
            </a:r>
            <a:r>
              <a:rPr sz="1800" spc="-12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тветстве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ности   </a:t>
            </a:r>
            <a:r>
              <a:rPr sz="1800" spc="-1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   </a:t>
            </a:r>
            <a:r>
              <a:rPr sz="1800" spc="-1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</a:t>
            </a:r>
            <a:r>
              <a:rPr sz="1800" spc="5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е 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  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</a:t>
            </a:r>
            <a:r>
              <a:rPr sz="1800" spc="-2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60" dirty="0">
                <a:latin typeface="Cambria"/>
                <a:cs typeface="Cambria"/>
              </a:rPr>
              <a:t>о</a:t>
            </a:r>
            <a:r>
              <a:rPr sz="1800" spc="-10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ательства  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в  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с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5" dirty="0">
                <a:latin typeface="Cambria"/>
                <a:cs typeface="Cambria"/>
              </a:rPr>
              <a:t>з</a:t>
            </a:r>
            <a:r>
              <a:rPr sz="1800" dirty="0">
                <a:latin typeface="Cambria"/>
                <a:cs typeface="Cambria"/>
              </a:rPr>
              <a:t>и  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  </a:t>
            </a:r>
            <a:r>
              <a:rPr sz="1800" spc="-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его </a:t>
            </a:r>
            <a:r>
              <a:rPr sz="1800" spc="-3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стра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5" dirty="0">
                <a:latin typeface="Cambria"/>
                <a:cs typeface="Cambria"/>
              </a:rPr>
              <a:t>м</a:t>
            </a:r>
            <a:r>
              <a:rPr sz="1800" dirty="0">
                <a:latin typeface="Cambria"/>
                <a:cs typeface="Cambria"/>
              </a:rPr>
              <a:t>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5167" y="3836543"/>
            <a:ext cx="3329517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  <a:tab pos="1879600" algn="l"/>
              </a:tabLst>
            </a:pPr>
            <a:r>
              <a:rPr sz="1800" dirty="0">
                <a:latin typeface="Cambria"/>
                <a:cs typeface="Cambria"/>
              </a:rPr>
              <a:t>М</a:t>
            </a:r>
            <a:r>
              <a:rPr sz="1800" spc="-30" dirty="0">
                <a:latin typeface="Cambria"/>
                <a:cs typeface="Cambria"/>
              </a:rPr>
              <a:t>е</a:t>
            </a:r>
            <a:r>
              <a:rPr sz="1800" spc="-20" dirty="0">
                <a:latin typeface="Cambria"/>
                <a:cs typeface="Cambria"/>
              </a:rPr>
              <a:t>х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зм	</a:t>
            </a:r>
            <a:r>
              <a:rPr sz="1800" b="1" dirty="0">
                <a:latin typeface="Cambria"/>
                <a:cs typeface="Cambria"/>
              </a:rPr>
              <a:t>с</a:t>
            </a:r>
            <a:r>
              <a:rPr sz="1800" b="1" spc="-10" dirty="0">
                <a:latin typeface="Cambria"/>
                <a:cs typeface="Cambria"/>
              </a:rPr>
              <a:t>м</a:t>
            </a:r>
            <a:r>
              <a:rPr sz="1800" b="1" dirty="0">
                <a:latin typeface="Cambria"/>
                <a:cs typeface="Cambria"/>
              </a:rPr>
              <a:t>яг</a:t>
            </a:r>
            <a:r>
              <a:rPr sz="1800" b="1" spc="5" dirty="0">
                <a:latin typeface="Cambria"/>
                <a:cs typeface="Cambria"/>
              </a:rPr>
              <a:t>ч</a:t>
            </a:r>
            <a:r>
              <a:rPr sz="1800" b="1" dirty="0">
                <a:latin typeface="Cambria"/>
                <a:cs typeface="Cambria"/>
              </a:rPr>
              <a:t>е</a:t>
            </a:r>
            <a:r>
              <a:rPr sz="1800" b="1" spc="-10" dirty="0">
                <a:latin typeface="Cambria"/>
                <a:cs typeface="Cambria"/>
              </a:rPr>
              <a:t>н</a:t>
            </a:r>
            <a:r>
              <a:rPr sz="1800" b="1" dirty="0">
                <a:latin typeface="Cambria"/>
                <a:cs typeface="Cambria"/>
              </a:rPr>
              <a:t>ия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60658" y="3836543"/>
            <a:ext cx="2345108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адми</a:t>
            </a:r>
            <a:r>
              <a:rPr sz="1800" b="1" spc="-10" dirty="0">
                <a:latin typeface="Cambria"/>
                <a:cs typeface="Cambria"/>
              </a:rPr>
              <a:t>н</a:t>
            </a:r>
            <a:r>
              <a:rPr sz="1800" b="1" dirty="0">
                <a:latin typeface="Cambria"/>
                <a:cs typeface="Cambria"/>
              </a:rPr>
              <a:t>ис</a:t>
            </a:r>
            <a:r>
              <a:rPr sz="1800" b="1" spc="-10" dirty="0">
                <a:latin typeface="Cambria"/>
                <a:cs typeface="Cambria"/>
              </a:rPr>
              <a:t>т</a:t>
            </a:r>
            <a:r>
              <a:rPr sz="1800" b="1" dirty="0">
                <a:latin typeface="Cambria"/>
                <a:cs typeface="Cambria"/>
              </a:rPr>
              <a:t>рати</a:t>
            </a:r>
            <a:r>
              <a:rPr sz="1800" b="1" spc="-10" dirty="0">
                <a:latin typeface="Cambria"/>
                <a:cs typeface="Cambria"/>
              </a:rPr>
              <a:t>в</a:t>
            </a:r>
            <a:r>
              <a:rPr sz="1800" b="1" dirty="0">
                <a:latin typeface="Cambria"/>
                <a:cs typeface="Cambria"/>
              </a:rPr>
              <a:t>ной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555" y="4110864"/>
            <a:ext cx="5921587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20" dirty="0">
                <a:latin typeface="Cambria"/>
                <a:cs typeface="Cambria"/>
              </a:rPr>
              <a:t>о</a:t>
            </a:r>
            <a:r>
              <a:rPr sz="1800" b="1" dirty="0">
                <a:latin typeface="Cambria"/>
                <a:cs typeface="Cambria"/>
              </a:rPr>
              <a:t>т</a:t>
            </a:r>
            <a:r>
              <a:rPr sz="1800" b="1" spc="-10" dirty="0">
                <a:latin typeface="Cambria"/>
                <a:cs typeface="Cambria"/>
              </a:rPr>
              <a:t>в</a:t>
            </a:r>
            <a:r>
              <a:rPr sz="1800" b="1" dirty="0">
                <a:latin typeface="Cambria"/>
                <a:cs typeface="Cambria"/>
              </a:rPr>
              <a:t>е</a:t>
            </a:r>
            <a:r>
              <a:rPr sz="1800" b="1" spc="-35" dirty="0">
                <a:latin typeface="Cambria"/>
                <a:cs typeface="Cambria"/>
              </a:rPr>
              <a:t>т</a:t>
            </a:r>
            <a:r>
              <a:rPr sz="1800" b="1" dirty="0">
                <a:latin typeface="Cambria"/>
                <a:cs typeface="Cambria"/>
              </a:rPr>
              <a:t>с</a:t>
            </a:r>
            <a:r>
              <a:rPr sz="1800" b="1" spc="-10" dirty="0">
                <a:latin typeface="Cambria"/>
                <a:cs typeface="Cambria"/>
              </a:rPr>
              <a:t>тв</a:t>
            </a:r>
            <a:r>
              <a:rPr sz="1800" b="1" dirty="0">
                <a:latin typeface="Cambria"/>
                <a:cs typeface="Cambria"/>
              </a:rPr>
              <a:t>енно</a:t>
            </a:r>
            <a:r>
              <a:rPr sz="1800" b="1" spc="-10" dirty="0">
                <a:latin typeface="Cambria"/>
                <a:cs typeface="Cambria"/>
              </a:rPr>
              <a:t>с</a:t>
            </a:r>
            <a:r>
              <a:rPr sz="1800" b="1" dirty="0">
                <a:latin typeface="Cambria"/>
                <a:cs typeface="Cambria"/>
              </a:rPr>
              <a:t>ти</a:t>
            </a:r>
            <a:r>
              <a:rPr sz="1800" b="1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</a:t>
            </a:r>
            <a:r>
              <a:rPr sz="1800" spc="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spc="10" dirty="0">
                <a:latin typeface="Cambria"/>
                <a:cs typeface="Cambria"/>
              </a:rPr>
              <a:t>т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85555" y="4385183"/>
            <a:ext cx="4587716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22525" algn="l"/>
                <a:tab pos="4102100" algn="l"/>
              </a:tabLst>
            </a:pPr>
            <a:r>
              <a:rPr sz="1800" dirty="0">
                <a:latin typeface="Cambria"/>
                <a:cs typeface="Cambria"/>
              </a:rPr>
              <a:t>за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6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дательств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,	существ</a:t>
            </a:r>
            <a:r>
              <a:rPr sz="1800" spc="-4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ет	в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84552" y="4385183"/>
            <a:ext cx="1322864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мках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spc="-4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осс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spc="-10" dirty="0">
                <a:latin typeface="Cambria"/>
                <a:cs typeface="Cambria"/>
              </a:rPr>
              <a:t>й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20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ой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5555" y="4659504"/>
            <a:ext cx="1429491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п</a:t>
            </a:r>
            <a:r>
              <a:rPr sz="1800" spc="-10" dirty="0">
                <a:latin typeface="Cambria"/>
                <a:cs typeface="Cambria"/>
              </a:rPr>
              <a:t>ри</a:t>
            </a:r>
            <a:r>
              <a:rPr sz="1800" dirty="0">
                <a:latin typeface="Cambria"/>
                <a:cs typeface="Cambria"/>
              </a:rPr>
              <a:t>м</a:t>
            </a:r>
            <a:r>
              <a:rPr sz="1800" spc="5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ения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Федер</a:t>
            </a:r>
            <a:r>
              <a:rPr sz="1800" spc="-10" dirty="0">
                <a:latin typeface="Cambria"/>
                <a:cs typeface="Cambria"/>
              </a:rPr>
              <a:t>аци</a:t>
            </a:r>
            <a:r>
              <a:rPr sz="1800" dirty="0">
                <a:latin typeface="Cambria"/>
                <a:cs typeface="Cambria"/>
              </a:rPr>
              <a:t>и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9286" y="4659504"/>
            <a:ext cx="2543916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503045" algn="l"/>
              </a:tabLst>
            </a:pPr>
            <a:r>
              <a:rPr sz="1800" dirty="0">
                <a:latin typeface="Cambria"/>
                <a:cs typeface="Cambria"/>
              </a:rPr>
              <a:t>пол</a:t>
            </a:r>
            <a:r>
              <a:rPr sz="1800" spc="-10" dirty="0">
                <a:latin typeface="Cambria"/>
                <a:cs typeface="Cambria"/>
              </a:rPr>
              <a:t>о</a:t>
            </a:r>
            <a:r>
              <a:rPr sz="1800" spc="-15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й	</a:t>
            </a:r>
            <a:r>
              <a:rPr sz="1800" spc="-60" dirty="0">
                <a:latin typeface="Cambria"/>
                <a:cs typeface="Cambria"/>
              </a:rPr>
              <a:t>К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де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са</a:t>
            </a:r>
            <a:endParaRPr sz="1800">
              <a:latin typeface="Cambria"/>
              <a:cs typeface="Cambria"/>
            </a:endParaRPr>
          </a:p>
          <a:p>
            <a:pPr marL="562610">
              <a:lnSpc>
                <a:spcPct val="100000"/>
              </a:lnSpc>
            </a:pPr>
            <a:r>
              <a:rPr sz="1800" spc="5" dirty="0">
                <a:latin typeface="Cambria"/>
                <a:cs typeface="Cambria"/>
              </a:rPr>
              <a:t>об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66321" y="4934078"/>
            <a:ext cx="223710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адми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стра</a:t>
            </a:r>
            <a:r>
              <a:rPr sz="1800" spc="5" dirty="0">
                <a:latin typeface="Cambria"/>
                <a:cs typeface="Cambria"/>
              </a:rPr>
              <a:t>т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spc="5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ых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5555" y="5208397"/>
            <a:ext cx="3732636" cy="833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ав</a:t>
            </a:r>
            <a:r>
              <a:rPr sz="1800" dirty="0">
                <a:latin typeface="Cambria"/>
                <a:cs typeface="Cambria"/>
              </a:rPr>
              <a:t>она</a:t>
            </a:r>
            <a:r>
              <a:rPr sz="1800" spc="-35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ях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(</a:t>
            </a:r>
            <a:r>
              <a:rPr sz="1800" spc="-60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оАП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15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Ф)</a:t>
            </a:r>
            <a:r>
              <a:rPr sz="1800" spc="-5" dirty="0">
                <a:latin typeface="Cambria"/>
                <a:cs typeface="Cambria"/>
              </a:rPr>
              <a:t>: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0"/>
              </a:spcBef>
            </a:pPr>
            <a:endParaRPr sz="1100"/>
          </a:p>
          <a:p>
            <a:pPr marL="3048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стат</a:t>
            </a:r>
            <a:r>
              <a:rPr sz="1800" spc="5" dirty="0">
                <a:latin typeface="Cambria"/>
                <a:cs typeface="Cambria"/>
              </a:rPr>
              <a:t>ь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4</a:t>
            </a:r>
            <a:r>
              <a:rPr sz="1800" dirty="0">
                <a:latin typeface="Cambria"/>
                <a:cs typeface="Cambria"/>
              </a:rPr>
              <a:t>.</a:t>
            </a:r>
            <a:r>
              <a:rPr sz="1800" spc="-15" dirty="0">
                <a:latin typeface="Cambria"/>
                <a:cs typeface="Cambria"/>
              </a:rPr>
              <a:t>2</a:t>
            </a:r>
            <a:r>
              <a:rPr sz="1800" dirty="0">
                <a:latin typeface="Cambria"/>
                <a:cs typeface="Cambria"/>
              </a:rPr>
              <a:t>,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статья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14</a:t>
            </a:r>
            <a:r>
              <a:rPr sz="1800" dirty="0">
                <a:latin typeface="Cambria"/>
                <a:cs typeface="Cambria"/>
              </a:rPr>
              <a:t>.</a:t>
            </a:r>
            <a:r>
              <a:rPr sz="1800" spc="-10" dirty="0">
                <a:latin typeface="Cambria"/>
                <a:cs typeface="Cambria"/>
              </a:rPr>
              <a:t>32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5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оАП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20" dirty="0">
                <a:latin typeface="Cambria"/>
                <a:cs typeface="Cambria"/>
              </a:rPr>
              <a:t>РФ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590792" y="1110614"/>
            <a:ext cx="3277235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90792" y="4005071"/>
            <a:ext cx="3145154" cy="27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sldNum" sz="quarter" idx="4294967295"/>
          </p:nvPr>
        </p:nvSpPr>
        <p:spPr>
          <a:xfrm>
            <a:off x="9696872" y="6622492"/>
            <a:ext cx="17712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38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8497" y="188641"/>
            <a:ext cx="891540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solidFill>
                  <a:schemeClr val="bg1"/>
                </a:solidFill>
              </a:rPr>
              <a:t>Р</a:t>
            </a:r>
            <a:r>
              <a:rPr sz="3200" spc="-45" dirty="0">
                <a:solidFill>
                  <a:schemeClr val="bg1"/>
                </a:solidFill>
              </a:rPr>
              <a:t>Е</a:t>
            </a:r>
            <a:r>
              <a:rPr sz="3200" spc="-20" dirty="0">
                <a:solidFill>
                  <a:schemeClr val="bg1"/>
                </a:solidFill>
              </a:rPr>
              <a:t>АЛИЗАЦИЯ</a:t>
            </a:r>
            <a:r>
              <a:rPr sz="3200" spc="5" dirty="0">
                <a:solidFill>
                  <a:schemeClr val="bg1"/>
                </a:solidFill>
              </a:rPr>
              <a:t> </a:t>
            </a:r>
            <a:r>
              <a:rPr sz="3200" spc="-25" dirty="0">
                <a:solidFill>
                  <a:schemeClr val="bg1"/>
                </a:solidFill>
              </a:rPr>
              <a:t>И</a:t>
            </a:r>
            <a:r>
              <a:rPr sz="3200" spc="-40" dirty="0">
                <a:solidFill>
                  <a:schemeClr val="bg1"/>
                </a:solidFill>
              </a:rPr>
              <a:t>Н</a:t>
            </a:r>
            <a:r>
              <a:rPr sz="3200" spc="-20" dirty="0">
                <a:solidFill>
                  <a:schemeClr val="bg1"/>
                </a:solidFill>
              </a:rPr>
              <a:t>СТИТ</a:t>
            </a:r>
            <a:r>
              <a:rPr sz="3200" spc="-75" dirty="0">
                <a:solidFill>
                  <a:schemeClr val="bg1"/>
                </a:solidFill>
              </a:rPr>
              <a:t>У</a:t>
            </a:r>
            <a:r>
              <a:rPr sz="3200" spc="-335" dirty="0">
                <a:solidFill>
                  <a:schemeClr val="bg1"/>
                </a:solidFill>
              </a:rPr>
              <a:t>Т</a:t>
            </a:r>
            <a:r>
              <a:rPr sz="3200" spc="-20" dirty="0">
                <a:solidFill>
                  <a:schemeClr val="bg1"/>
                </a:solidFill>
              </a:rPr>
              <a:t>А</a:t>
            </a:r>
            <a:r>
              <a:rPr sz="3200" spc="-5" dirty="0">
                <a:solidFill>
                  <a:schemeClr val="bg1"/>
                </a:solidFill>
              </a:rPr>
              <a:t> </a:t>
            </a:r>
            <a:r>
              <a:rPr sz="3200" spc="-90" dirty="0">
                <a:solidFill>
                  <a:schemeClr val="bg1"/>
                </a:solidFill>
              </a:rPr>
              <a:t>К</a:t>
            </a:r>
            <a:r>
              <a:rPr sz="3200" spc="-20" dirty="0">
                <a:solidFill>
                  <a:schemeClr val="bg1"/>
                </a:solidFill>
              </a:rPr>
              <a:t>ОМПЛАЕНСА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862" y="1040003"/>
            <a:ext cx="7321497" cy="52681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116330">
              <a:lnSpc>
                <a:spcPct val="100000"/>
              </a:lnSpc>
            </a:pPr>
            <a:r>
              <a:rPr sz="1800" b="1" dirty="0">
                <a:latin typeface="Cambria"/>
                <a:cs typeface="Cambria"/>
              </a:rPr>
              <a:t>За</a:t>
            </a:r>
            <a:r>
              <a:rPr sz="1800" b="1" spc="-45" dirty="0">
                <a:latin typeface="Cambria"/>
                <a:cs typeface="Cambria"/>
              </a:rPr>
              <a:t>к</a:t>
            </a:r>
            <a:r>
              <a:rPr sz="1800" b="1" dirty="0">
                <a:latin typeface="Cambria"/>
                <a:cs typeface="Cambria"/>
              </a:rPr>
              <a:t>он</a:t>
            </a:r>
            <a:r>
              <a:rPr sz="1800" b="1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о</a:t>
            </a:r>
            <a:r>
              <a:rPr sz="1800" b="1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защи</a:t>
            </a:r>
            <a:r>
              <a:rPr sz="1800" b="1" spc="-40" dirty="0">
                <a:latin typeface="Cambria"/>
                <a:cs typeface="Cambria"/>
              </a:rPr>
              <a:t>т</a:t>
            </a:r>
            <a:r>
              <a:rPr sz="1800" b="1" dirty="0">
                <a:latin typeface="Cambria"/>
                <a:cs typeface="Cambria"/>
              </a:rPr>
              <a:t>е</a:t>
            </a:r>
            <a:r>
              <a:rPr sz="1800" b="1" spc="10" dirty="0">
                <a:latin typeface="Cambria"/>
                <a:cs typeface="Cambria"/>
              </a:rPr>
              <a:t> </a:t>
            </a:r>
            <a:r>
              <a:rPr sz="1800" b="1" spc="-45" dirty="0">
                <a:latin typeface="Cambria"/>
                <a:cs typeface="Cambria"/>
              </a:rPr>
              <a:t>к</a:t>
            </a:r>
            <a:r>
              <a:rPr sz="1800" b="1" dirty="0">
                <a:latin typeface="Cambria"/>
                <a:cs typeface="Cambria"/>
              </a:rPr>
              <a:t>онкуренц</a:t>
            </a:r>
            <a:r>
              <a:rPr sz="1800" b="1" spc="-10" dirty="0">
                <a:latin typeface="Cambria"/>
                <a:cs typeface="Cambria"/>
              </a:rPr>
              <a:t>и</a:t>
            </a:r>
            <a:r>
              <a:rPr sz="1800" b="1" dirty="0">
                <a:latin typeface="Cambria"/>
                <a:cs typeface="Cambria"/>
              </a:rPr>
              <a:t>и</a:t>
            </a:r>
            <a:r>
              <a:rPr sz="1800" b="1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- 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полн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ть нормам</a:t>
            </a:r>
            <a:r>
              <a:rPr sz="1800" spc="-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, 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-3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сматр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ающ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м</a:t>
            </a:r>
            <a:r>
              <a:rPr sz="1800" spc="-5" dirty="0">
                <a:latin typeface="Cambria"/>
                <a:cs typeface="Cambria"/>
              </a:rPr>
              <a:t>и:</a:t>
            </a:r>
            <a:endParaRPr sz="1800">
              <a:latin typeface="Cambria"/>
              <a:cs typeface="Cambria"/>
            </a:endParaRPr>
          </a:p>
          <a:p>
            <a:pPr marL="299085" marR="93027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Опр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делен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стемы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1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тре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го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spc="20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ден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 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й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дательства</a:t>
            </a:r>
            <a:r>
              <a:rPr sz="1800" spc="-5" dirty="0">
                <a:latin typeface="Cambria"/>
                <a:cs typeface="Cambria"/>
              </a:rPr>
              <a:t>;</a:t>
            </a:r>
            <a:endParaRPr sz="1800">
              <a:latin typeface="Cambria"/>
              <a:cs typeface="Cambria"/>
            </a:endParaRPr>
          </a:p>
          <a:p>
            <a:pPr marL="299085" marR="70612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П</a:t>
            </a:r>
            <a:r>
              <a:rPr sz="1800" spc="-1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о ли</a:t>
            </a:r>
            <a:r>
              <a:rPr sz="1800" spc="-15" dirty="0">
                <a:latin typeface="Cambria"/>
                <a:cs typeface="Cambria"/>
              </a:rPr>
              <a:t>ц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на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</a:t>
            </a:r>
            <a:r>
              <a:rPr sz="1800" spc="-10" dirty="0">
                <a:latin typeface="Cambria"/>
                <a:cs typeface="Cambria"/>
              </a:rPr>
              <a:t>ри</a:t>
            </a:r>
            <a:r>
              <a:rPr sz="1800" dirty="0">
                <a:latin typeface="Cambria"/>
                <a:cs typeface="Cambria"/>
              </a:rPr>
              <a:t>нятие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1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тре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го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локаль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ого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акта, 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-3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сматр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ающ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го</a:t>
            </a:r>
            <a:r>
              <a:rPr sz="1800" spc="-10" dirty="0">
                <a:latin typeface="Cambria"/>
                <a:cs typeface="Cambria"/>
              </a:rPr>
              <a:t> в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дре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та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ой с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стемы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ее 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ал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зац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ю</a:t>
            </a:r>
            <a:r>
              <a:rPr sz="1800" spc="-5" dirty="0">
                <a:latin typeface="Cambria"/>
                <a:cs typeface="Cambria"/>
              </a:rPr>
              <a:t>;</a:t>
            </a:r>
            <a:endParaRPr sz="18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spc="-60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бов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к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де</a:t>
            </a:r>
            <a:r>
              <a:rPr sz="1800" spc="-2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жа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ю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та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локаль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ого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акт</a:t>
            </a:r>
            <a:r>
              <a:rPr sz="1800" spc="10" dirty="0">
                <a:latin typeface="Cambria"/>
                <a:cs typeface="Cambria"/>
              </a:rPr>
              <a:t>а</a:t>
            </a:r>
            <a:r>
              <a:rPr sz="1800" spc="-5" dirty="0">
                <a:latin typeface="Cambria"/>
                <a:cs typeface="Cambria"/>
              </a:rPr>
              <a:t>;</a:t>
            </a:r>
            <a:endParaRPr sz="1800">
              <a:latin typeface="Cambria"/>
              <a:cs typeface="Cambria"/>
            </a:endParaRPr>
          </a:p>
          <a:p>
            <a:pPr marL="29908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Порядок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беспечения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</a:t>
            </a:r>
            <a:r>
              <a:rPr sz="1800" spc="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бли</a:t>
            </a:r>
            <a:r>
              <a:rPr sz="1800" spc="5" dirty="0">
                <a:latin typeface="Cambria"/>
                <a:cs typeface="Cambria"/>
              </a:rPr>
              <a:t>ч</a:t>
            </a:r>
            <a:r>
              <a:rPr sz="1800" dirty="0">
                <a:latin typeface="Cambria"/>
                <a:cs typeface="Cambria"/>
              </a:rPr>
              <a:t>нос</a:t>
            </a:r>
            <a:r>
              <a:rPr sz="1800" spc="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л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кальн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акт</a:t>
            </a:r>
            <a:r>
              <a:rPr sz="1800" spc="-35" dirty="0">
                <a:latin typeface="Cambria"/>
                <a:cs typeface="Cambria"/>
              </a:rPr>
              <a:t>а</a:t>
            </a:r>
            <a:r>
              <a:rPr sz="1800" spc="-5" dirty="0">
                <a:latin typeface="Cambria"/>
                <a:cs typeface="Cambria"/>
              </a:rPr>
              <a:t>;</a:t>
            </a:r>
            <a:endParaRPr sz="1800">
              <a:latin typeface="Cambria"/>
              <a:cs typeface="Cambria"/>
            </a:endParaRPr>
          </a:p>
          <a:p>
            <a:pPr marL="299085" marR="635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В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зл</a:t>
            </a:r>
            <a:r>
              <a:rPr sz="1800" spc="-10" dirty="0">
                <a:latin typeface="Cambria"/>
                <a:cs typeface="Cambria"/>
              </a:rPr>
              <a:t>о</a:t>
            </a:r>
            <a:r>
              <a:rPr sz="1800" spc="-15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на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х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5" dirty="0">
                <a:latin typeface="Cambria"/>
                <a:cs typeface="Cambria"/>
              </a:rPr>
              <a:t>з</a:t>
            </a:r>
            <a:r>
              <a:rPr sz="1800" dirty="0">
                <a:latin typeface="Cambria"/>
                <a:cs typeface="Cambria"/>
              </a:rPr>
              <a:t>яйствующ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й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су</a:t>
            </a:r>
            <a:r>
              <a:rPr sz="1800" spc="-15" dirty="0">
                <a:latin typeface="Cambria"/>
                <a:cs typeface="Cambria"/>
              </a:rPr>
              <a:t>б</a:t>
            </a:r>
            <a:r>
              <a:rPr sz="1800" dirty="0">
                <a:latin typeface="Cambria"/>
                <a:cs typeface="Cambria"/>
              </a:rPr>
              <a:t>ъект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об</a:t>
            </a:r>
            <a:r>
              <a:rPr sz="1800" spc="5" dirty="0">
                <a:latin typeface="Cambria"/>
                <a:cs typeface="Cambria"/>
              </a:rPr>
              <a:t>я</a:t>
            </a:r>
            <a:r>
              <a:rPr sz="1800" dirty="0">
                <a:latin typeface="Cambria"/>
                <a:cs typeface="Cambria"/>
              </a:rPr>
              <a:t>зан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ос</a:t>
            </a:r>
            <a:r>
              <a:rPr sz="1800" spc="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и д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казы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 пр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нятия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ал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зац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м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стемы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1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тре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го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spc="20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ден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й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 за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дательств</a:t>
            </a:r>
            <a:r>
              <a:rPr sz="1800" spc="-5" dirty="0">
                <a:latin typeface="Cambria"/>
                <a:cs typeface="Cambria"/>
              </a:rPr>
              <a:t>а;</a:t>
            </a:r>
            <a:endParaRPr sz="180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sz="1800" b="1" spc="-50" dirty="0">
                <a:latin typeface="Cambria"/>
                <a:cs typeface="Cambria"/>
              </a:rPr>
              <a:t>К</a:t>
            </a:r>
            <a:r>
              <a:rPr sz="1800" b="1" dirty="0">
                <a:latin typeface="Cambria"/>
                <a:cs typeface="Cambria"/>
              </a:rPr>
              <a:t>оАП</a:t>
            </a:r>
            <a:r>
              <a:rPr sz="1800" b="1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РФ:</a:t>
            </a:r>
            <a:endParaRPr sz="1800">
              <a:latin typeface="Cambria"/>
              <a:cs typeface="Cambria"/>
            </a:endParaRPr>
          </a:p>
          <a:p>
            <a:pPr marL="12700" marR="569595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Допо</a:t>
            </a:r>
            <a:r>
              <a:rPr sz="1800" spc="5" dirty="0">
                <a:latin typeface="Cambria"/>
                <a:cs typeface="Cambria"/>
              </a:rPr>
              <a:t>л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ть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п</a:t>
            </a:r>
            <a:r>
              <a:rPr sz="1800" b="1" spc="5" dirty="0">
                <a:latin typeface="Cambria"/>
                <a:cs typeface="Cambria"/>
              </a:rPr>
              <a:t>ерече</a:t>
            </a:r>
            <a:r>
              <a:rPr sz="1800" b="1" dirty="0">
                <a:latin typeface="Cambria"/>
                <a:cs typeface="Cambria"/>
              </a:rPr>
              <a:t>нь</a:t>
            </a:r>
            <a:r>
              <a:rPr sz="1800" b="1" spc="-4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о</a:t>
            </a:r>
            <a:r>
              <a:rPr sz="1800" b="1" spc="-10" dirty="0">
                <a:latin typeface="Cambria"/>
                <a:cs typeface="Cambria"/>
              </a:rPr>
              <a:t>с</a:t>
            </a:r>
            <a:r>
              <a:rPr sz="1800" b="1" dirty="0">
                <a:latin typeface="Cambria"/>
                <a:cs typeface="Cambria"/>
              </a:rPr>
              <a:t>но</a:t>
            </a:r>
            <a:r>
              <a:rPr sz="1800" b="1" spc="-10" dirty="0">
                <a:latin typeface="Cambria"/>
                <a:cs typeface="Cambria"/>
              </a:rPr>
              <a:t>в</a:t>
            </a:r>
            <a:r>
              <a:rPr sz="1800" b="1" dirty="0">
                <a:latin typeface="Cambria"/>
                <a:cs typeface="Cambria"/>
              </a:rPr>
              <a:t>ани</a:t>
            </a:r>
            <a:r>
              <a:rPr sz="1800" b="1" spc="10" dirty="0">
                <a:latin typeface="Cambria"/>
                <a:cs typeface="Cambria"/>
              </a:rPr>
              <a:t>й</a:t>
            </a:r>
            <a:r>
              <a:rPr sz="1800" dirty="0">
                <a:latin typeface="Cambria"/>
                <a:cs typeface="Cambria"/>
              </a:rPr>
              <a:t>,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смяг</a:t>
            </a:r>
            <a:r>
              <a:rPr sz="1800" spc="5" dirty="0">
                <a:latin typeface="Cambria"/>
                <a:cs typeface="Cambria"/>
              </a:rPr>
              <a:t>ч</a:t>
            </a:r>
            <a:r>
              <a:rPr sz="1800" dirty="0">
                <a:latin typeface="Cambria"/>
                <a:cs typeface="Cambria"/>
              </a:rPr>
              <a:t>ающ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х адми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страт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dirty="0">
                <a:latin typeface="Cambria"/>
                <a:cs typeface="Cambria"/>
              </a:rPr>
              <a:t>ную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тветстве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ность (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более чем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на 1/8),</a:t>
            </a:r>
            <a:endParaRPr sz="1800">
              <a:latin typeface="Cambria"/>
              <a:cs typeface="Cambria"/>
            </a:endParaRPr>
          </a:p>
          <a:p>
            <a:pPr marL="12700" marR="661670">
              <a:lnSpc>
                <a:spcPct val="100000"/>
              </a:lnSpc>
            </a:pP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лич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ем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у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30" dirty="0">
                <a:latin typeface="Cambria"/>
                <a:cs typeface="Cambria"/>
              </a:rPr>
              <a:t>х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5" dirty="0">
                <a:latin typeface="Cambria"/>
                <a:cs typeface="Cambria"/>
              </a:rPr>
              <a:t>з</a:t>
            </a:r>
            <a:r>
              <a:rPr sz="1800" dirty="0">
                <a:latin typeface="Cambria"/>
                <a:cs typeface="Cambria"/>
              </a:rPr>
              <a:t>яйствующего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су</a:t>
            </a:r>
            <a:r>
              <a:rPr sz="1800" spc="-15" dirty="0">
                <a:latin typeface="Cambria"/>
                <a:cs typeface="Cambria"/>
              </a:rPr>
              <a:t>б</a:t>
            </a:r>
            <a:r>
              <a:rPr sz="1800" dirty="0">
                <a:latin typeface="Cambria"/>
                <a:cs typeface="Cambria"/>
              </a:rPr>
              <a:t>ъекта</a:t>
            </a:r>
            <a:r>
              <a:rPr sz="1800" spc="-4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нят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й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и 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ал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з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ной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м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стемы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1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тре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го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spc="20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ден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я 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й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дательства.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902831" y="999745"/>
            <a:ext cx="2885948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20304" y="2656332"/>
            <a:ext cx="2185924" cy="27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86802" y="4797553"/>
            <a:ext cx="2593721" cy="276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9696872" y="6622492"/>
            <a:ext cx="17712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39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9"/>
            <a:ext cx="9906000" cy="346075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ru-RU" sz="3200" b="1" smtClean="0">
                <a:solidFill>
                  <a:srgbClr val="FFFFFF"/>
                </a:solidFill>
              </a:rPr>
              <a:t>Национальный план развития конкуренции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4294967295"/>
          </p:nvPr>
        </p:nvSpPr>
        <p:spPr>
          <a:xfrm>
            <a:off x="4641719" y="1052514"/>
            <a:ext cx="5147336" cy="2376487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</a:pPr>
            <a:r>
              <a:rPr lang="ru-RU" altLang="ru-RU" sz="2200" smtClean="0"/>
              <a:t>Указ Президента Российской Федерации от 21.12.2017 № 618 «Об основных направлениях государственной политики по развитию конкуренции»</a:t>
            </a:r>
          </a:p>
          <a:p>
            <a:pPr marL="0" indent="0">
              <a:buFontTx/>
              <a:buNone/>
            </a:pPr>
            <a:endParaRPr lang="ru-RU" alt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634156" y="6580188"/>
            <a:ext cx="2311400" cy="304800"/>
          </a:xfrm>
          <a:prstGeom prst="rect">
            <a:avLst/>
          </a:prstGeom>
          <a:noFill/>
        </p:spPr>
        <p:txBody>
          <a:bodyPr/>
          <a:lstStyle/>
          <a:p>
            <a:fld id="{CC5E7666-C681-4A77-9816-824ABB4DE072}" type="slidenum">
              <a:rPr lang="ru-RU" altLang="ru-RU"/>
              <a:pPr/>
              <a:t>4</a:t>
            </a:fld>
            <a:endParaRPr lang="ru-RU" altLang="ru-RU"/>
          </a:p>
        </p:txBody>
      </p:sp>
      <p:pic>
        <p:nvPicPr>
          <p:cNvPr id="16389" name="Рисунок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1742" y="908050"/>
            <a:ext cx="3353594" cy="232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0394" y="3230563"/>
            <a:ext cx="9125215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Национальный план развития конкуренции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в Российской Федерации на 2018 - 2020 годы</a:t>
            </a:r>
          </a:p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документ стратегического планирования</a:t>
            </a:r>
            <a:r>
              <a:rPr lang="ru-RU" altLang="ru-RU" dirty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>
              <a:defRPr/>
            </a:pPr>
            <a:endParaRPr lang="ru-RU" altLang="ru-RU" dirty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</a:rPr>
              <a:t>Цели государственной политики: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</a:rPr>
              <a:t>Повышение удовлетворенности потребителей,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</a:rPr>
              <a:t>Повышение экономической эффективности и конкурентоспособности,</a:t>
            </a:r>
          </a:p>
          <a:p>
            <a:pPr marL="342900" indent="-342900">
              <a:buFont typeface="Wingdings" panose="05000000000000000000" pitchFamily="2" charset="2"/>
              <a:buChar char="ü"/>
              <a:defRPr/>
            </a:pPr>
            <a:r>
              <a:rPr lang="ru-RU" altLang="ru-RU" sz="2000" dirty="0">
                <a:solidFill>
                  <a:schemeClr val="accent2">
                    <a:lumMod val="75000"/>
                  </a:schemeClr>
                </a:solidFill>
              </a:rPr>
              <a:t>Стабильный рост и развитие многоукладной экономики</a:t>
            </a:r>
          </a:p>
          <a:p>
            <a:pPr algn="just">
              <a:defRPr/>
            </a:pPr>
            <a:endParaRPr lang="ru-RU" sz="3200" b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4515" y="0"/>
            <a:ext cx="89154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600" spc="-20" dirty="0">
                <a:solidFill>
                  <a:schemeClr val="bg1"/>
                </a:solidFill>
              </a:rPr>
              <a:t>ПОЗИЦИЯ/ВЫВ</a:t>
            </a:r>
            <a:r>
              <a:rPr sz="3600" spc="-185" dirty="0">
                <a:solidFill>
                  <a:schemeClr val="bg1"/>
                </a:solidFill>
              </a:rPr>
              <a:t>О</a:t>
            </a:r>
            <a:r>
              <a:rPr sz="3600" spc="-25" dirty="0">
                <a:solidFill>
                  <a:schemeClr val="bg1"/>
                </a:solidFill>
              </a:rPr>
              <a:t>ДЫ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1862" y="1172209"/>
            <a:ext cx="7101364" cy="4996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marR="41275" indent="-287020">
              <a:lnSpc>
                <a:spcPct val="100000"/>
              </a:lnSpc>
              <a:buFont typeface="Wingdings"/>
              <a:buChar char=""/>
              <a:tabLst>
                <a:tab pos="299085" algn="l"/>
              </a:tabLst>
            </a:pP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spc="20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лючен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в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 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защ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те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онкуре</a:t>
            </a:r>
            <a:r>
              <a:rPr sz="1800" spc="-10" dirty="0">
                <a:latin typeface="Cambria"/>
                <a:cs typeface="Cambria"/>
              </a:rPr>
              <a:t>нци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норм</a:t>
            </a:r>
            <a:r>
              <a:rPr sz="1800" spc="-10" dirty="0">
                <a:latin typeface="Cambria"/>
                <a:cs typeface="Cambria"/>
              </a:rPr>
              <a:t>ы</a:t>
            </a:r>
            <a:r>
              <a:rPr sz="1800" dirty="0">
                <a:latin typeface="Cambria"/>
                <a:cs typeface="Cambria"/>
              </a:rPr>
              <a:t>, об</a:t>
            </a:r>
            <a:r>
              <a:rPr sz="1800" spc="5" dirty="0">
                <a:latin typeface="Cambria"/>
                <a:cs typeface="Cambria"/>
              </a:rPr>
              <a:t>я</a:t>
            </a:r>
            <a:r>
              <a:rPr sz="1800" dirty="0">
                <a:latin typeface="Cambria"/>
                <a:cs typeface="Cambria"/>
              </a:rPr>
              <a:t>зыв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ющей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омисс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ю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 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р</a:t>
            </a:r>
            <a:r>
              <a:rPr sz="1800" spc="-10" dirty="0">
                <a:latin typeface="Cambria"/>
                <a:cs typeface="Cambria"/>
              </a:rPr>
              <a:t>г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а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spc="20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люча</a:t>
            </a:r>
            <a:r>
              <a:rPr sz="1800" spc="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ь в 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ше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по </a:t>
            </a:r>
            <a:r>
              <a:rPr sz="1800" spc="5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елу о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spc="-3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и 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за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он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дательства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dirty="0">
                <a:latin typeface="Cambria"/>
                <a:cs typeface="Cambria"/>
              </a:rPr>
              <a:t>ы</a:t>
            </a:r>
            <a:r>
              <a:rPr sz="1800" spc="-10" dirty="0">
                <a:latin typeface="Cambria"/>
                <a:cs typeface="Cambria"/>
              </a:rPr>
              <a:t>в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ды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лич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и 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ли</a:t>
            </a:r>
            <a:r>
              <a:rPr sz="1800" spc="15" dirty="0">
                <a:latin typeface="Cambria"/>
                <a:cs typeface="Cambria"/>
              </a:rPr>
              <a:t> </a:t>
            </a:r>
            <a:r>
              <a:rPr sz="1800" spc="-2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тс</a:t>
            </a:r>
            <a:r>
              <a:rPr sz="1800" spc="10" dirty="0">
                <a:latin typeface="Cambria"/>
                <a:cs typeface="Cambria"/>
              </a:rPr>
              <a:t>у</a:t>
            </a:r>
            <a:r>
              <a:rPr sz="1800" dirty="0">
                <a:latin typeface="Cambria"/>
                <a:cs typeface="Cambria"/>
              </a:rPr>
              <a:t>тств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ос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ов</a:t>
            </a:r>
            <a:r>
              <a:rPr sz="1800" spc="-10" dirty="0">
                <a:latin typeface="Cambria"/>
                <a:cs typeface="Cambria"/>
              </a:rPr>
              <a:t>ани</a:t>
            </a:r>
            <a:r>
              <a:rPr sz="1800" dirty="0">
                <a:latin typeface="Cambria"/>
                <a:cs typeface="Cambria"/>
              </a:rPr>
              <a:t>й </a:t>
            </a:r>
            <a:r>
              <a:rPr sz="1800" spc="35" dirty="0">
                <a:latin typeface="Cambria"/>
                <a:cs typeface="Cambria"/>
              </a:rPr>
              <a:t>д</a:t>
            </a:r>
            <a:r>
              <a:rPr sz="1800" dirty="0">
                <a:latin typeface="Cambria"/>
                <a:cs typeface="Cambria"/>
              </a:rPr>
              <a:t>ля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</a:t>
            </a:r>
            <a:r>
              <a:rPr sz="1800" spc="-10" dirty="0">
                <a:latin typeface="Cambria"/>
                <a:cs typeface="Cambria"/>
              </a:rPr>
              <a:t>ри</a:t>
            </a:r>
            <a:r>
              <a:rPr sz="1800" dirty="0">
                <a:latin typeface="Cambria"/>
                <a:cs typeface="Cambria"/>
              </a:rPr>
              <a:t>ме</a:t>
            </a:r>
            <a:r>
              <a:rPr sz="1800" spc="-15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к </a:t>
            </a:r>
            <a:r>
              <a:rPr sz="1800" spc="-30" dirty="0">
                <a:latin typeface="Cambria"/>
                <a:cs typeface="Cambria"/>
              </a:rPr>
              <a:t>х</a:t>
            </a:r>
            <a:r>
              <a:rPr sz="1800" dirty="0">
                <a:latin typeface="Cambria"/>
                <a:cs typeface="Cambria"/>
              </a:rPr>
              <a:t>о</a:t>
            </a:r>
            <a:r>
              <a:rPr sz="1800" spc="5" dirty="0">
                <a:latin typeface="Cambria"/>
                <a:cs typeface="Cambria"/>
              </a:rPr>
              <a:t>з</a:t>
            </a:r>
            <a:r>
              <a:rPr sz="1800" dirty="0">
                <a:latin typeface="Cambria"/>
                <a:cs typeface="Cambria"/>
              </a:rPr>
              <a:t>яйствующему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су</a:t>
            </a:r>
            <a:r>
              <a:rPr sz="1800" spc="-15" dirty="0">
                <a:latin typeface="Cambria"/>
                <a:cs typeface="Cambria"/>
              </a:rPr>
              <a:t>б</a:t>
            </a:r>
            <a:r>
              <a:rPr sz="1800" dirty="0">
                <a:latin typeface="Cambria"/>
                <a:cs typeface="Cambria"/>
              </a:rPr>
              <a:t>ъек</a:t>
            </a:r>
            <a:r>
              <a:rPr sz="1800" spc="20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у 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</a:t>
            </a:r>
            <a:r>
              <a:rPr sz="1800" spc="-10" dirty="0">
                <a:latin typeface="Cambria"/>
                <a:cs typeface="Cambria"/>
              </a:rPr>
              <a:t>о</a:t>
            </a:r>
            <a:r>
              <a:rPr sz="1800" spc="-15" dirty="0">
                <a:latin typeface="Cambria"/>
                <a:cs typeface="Cambria"/>
              </a:rPr>
              <a:t>ж</a:t>
            </a:r>
            <a:r>
              <a:rPr sz="1800" dirty="0">
                <a:latin typeface="Cambria"/>
                <a:cs typeface="Cambria"/>
              </a:rPr>
              <a:t>е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й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 см</a:t>
            </a:r>
            <a:r>
              <a:rPr sz="1800" spc="5" dirty="0">
                <a:latin typeface="Cambria"/>
                <a:cs typeface="Cambria"/>
              </a:rPr>
              <a:t>я</a:t>
            </a:r>
            <a:r>
              <a:rPr sz="1800" dirty="0">
                <a:latin typeface="Cambria"/>
                <a:cs typeface="Cambria"/>
              </a:rPr>
              <a:t>гчен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и адми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страт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dirty="0">
                <a:latin typeface="Cambria"/>
                <a:cs typeface="Cambria"/>
              </a:rPr>
              <a:t>ного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каза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не</a:t>
            </a:r>
            <a:r>
              <a:rPr sz="1800" b="1" spc="-10" dirty="0">
                <a:latin typeface="Cambria"/>
                <a:cs typeface="Cambria"/>
              </a:rPr>
              <a:t> </a:t>
            </a:r>
            <a:r>
              <a:rPr sz="1800" b="1" spc="-20" dirty="0">
                <a:latin typeface="Cambria"/>
                <a:cs typeface="Cambria"/>
              </a:rPr>
              <a:t>с</a:t>
            </a:r>
            <a:r>
              <a:rPr sz="1800" b="1" dirty="0">
                <a:latin typeface="Cambria"/>
                <a:cs typeface="Cambria"/>
              </a:rPr>
              <a:t>о</a:t>
            </a:r>
            <a:r>
              <a:rPr sz="1800" b="1" spc="-20" dirty="0">
                <a:latin typeface="Cambria"/>
                <a:cs typeface="Cambria"/>
              </a:rPr>
              <a:t>о</a:t>
            </a:r>
            <a:r>
              <a:rPr sz="1800" b="1" dirty="0">
                <a:latin typeface="Cambria"/>
                <a:cs typeface="Cambria"/>
              </a:rPr>
              <a:t>т</a:t>
            </a:r>
            <a:r>
              <a:rPr sz="1800" b="1" spc="-10" dirty="0">
                <a:latin typeface="Cambria"/>
                <a:cs typeface="Cambria"/>
              </a:rPr>
              <a:t>в</a:t>
            </a:r>
            <a:r>
              <a:rPr sz="1800" b="1" dirty="0">
                <a:latin typeface="Cambria"/>
                <a:cs typeface="Cambria"/>
              </a:rPr>
              <a:t>е</a:t>
            </a:r>
            <a:r>
              <a:rPr sz="1800" b="1" spc="-35" dirty="0">
                <a:latin typeface="Cambria"/>
                <a:cs typeface="Cambria"/>
              </a:rPr>
              <a:t>т</a:t>
            </a:r>
            <a:r>
              <a:rPr sz="1800" b="1" dirty="0">
                <a:latin typeface="Cambria"/>
                <a:cs typeface="Cambria"/>
              </a:rPr>
              <a:t>с</a:t>
            </a:r>
            <a:r>
              <a:rPr sz="1800" b="1" spc="-10" dirty="0">
                <a:latin typeface="Cambria"/>
                <a:cs typeface="Cambria"/>
              </a:rPr>
              <a:t>тв</a:t>
            </a:r>
            <a:r>
              <a:rPr sz="1800" b="1" spc="-35" dirty="0">
                <a:latin typeface="Cambria"/>
                <a:cs typeface="Cambria"/>
              </a:rPr>
              <a:t>у</a:t>
            </a:r>
            <a:r>
              <a:rPr sz="1800" b="1" dirty="0">
                <a:latin typeface="Cambria"/>
                <a:cs typeface="Cambria"/>
              </a:rPr>
              <a:t>ет</a:t>
            </a:r>
            <a:r>
              <a:rPr sz="1800" b="1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е</a:t>
            </a:r>
            <a:r>
              <a:rPr sz="1800" dirty="0">
                <a:latin typeface="Cambria"/>
                <a:cs typeface="Cambria"/>
              </a:rPr>
              <a:t>дме</a:t>
            </a:r>
            <a:r>
              <a:rPr sz="1800" spc="25" dirty="0">
                <a:latin typeface="Cambria"/>
                <a:cs typeface="Cambria"/>
              </a:rPr>
              <a:t>т</a:t>
            </a:r>
            <a:r>
              <a:rPr sz="1800" dirty="0">
                <a:latin typeface="Cambria"/>
                <a:cs typeface="Cambria"/>
              </a:rPr>
              <a:t>у </a:t>
            </a:r>
            <a:r>
              <a:rPr sz="1800" b="1" dirty="0">
                <a:latin typeface="Cambria"/>
                <a:cs typeface="Cambria"/>
              </a:rPr>
              <a:t>ре</a:t>
            </a:r>
            <a:r>
              <a:rPr sz="1800" b="1" spc="5" dirty="0">
                <a:latin typeface="Cambria"/>
                <a:cs typeface="Cambria"/>
              </a:rPr>
              <a:t>г</a:t>
            </a:r>
            <a:r>
              <a:rPr sz="1800" b="1" spc="-130" dirty="0">
                <a:latin typeface="Cambria"/>
                <a:cs typeface="Cambria"/>
              </a:rPr>
              <a:t>у</a:t>
            </a:r>
            <a:r>
              <a:rPr sz="1800" b="1" dirty="0">
                <a:latin typeface="Cambria"/>
                <a:cs typeface="Cambria"/>
              </a:rPr>
              <a:t>ли</a:t>
            </a:r>
            <a:r>
              <a:rPr sz="1800" b="1" spc="5" dirty="0">
                <a:latin typeface="Cambria"/>
                <a:cs typeface="Cambria"/>
              </a:rPr>
              <a:t>р</a:t>
            </a:r>
            <a:r>
              <a:rPr sz="1800" b="1" dirty="0">
                <a:latin typeface="Cambria"/>
                <a:cs typeface="Cambria"/>
              </a:rPr>
              <a:t>о</a:t>
            </a:r>
            <a:r>
              <a:rPr sz="1800" b="1" spc="-15" dirty="0">
                <a:latin typeface="Cambria"/>
                <a:cs typeface="Cambria"/>
              </a:rPr>
              <a:t>в</a:t>
            </a:r>
            <a:r>
              <a:rPr sz="1800" b="1" dirty="0">
                <a:latin typeface="Cambria"/>
                <a:cs typeface="Cambria"/>
              </a:rPr>
              <a:t>ания</a:t>
            </a:r>
            <a:r>
              <a:rPr sz="1800" b="1" spc="-20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За</a:t>
            </a:r>
            <a:r>
              <a:rPr sz="1800" b="1" spc="-45" dirty="0">
                <a:latin typeface="Cambria"/>
                <a:cs typeface="Cambria"/>
              </a:rPr>
              <a:t>к</a:t>
            </a:r>
            <a:r>
              <a:rPr sz="1800" b="1" dirty="0">
                <a:latin typeface="Cambria"/>
                <a:cs typeface="Cambria"/>
              </a:rPr>
              <a:t>она</a:t>
            </a:r>
            <a:r>
              <a:rPr sz="1800" b="1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о</a:t>
            </a:r>
            <a:r>
              <a:rPr sz="1800" b="1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защи</a:t>
            </a:r>
            <a:r>
              <a:rPr sz="1800" b="1" spc="-40" dirty="0">
                <a:latin typeface="Cambria"/>
                <a:cs typeface="Cambria"/>
              </a:rPr>
              <a:t>т</a:t>
            </a:r>
            <a:r>
              <a:rPr sz="1800" b="1" dirty="0">
                <a:latin typeface="Cambria"/>
                <a:cs typeface="Cambria"/>
              </a:rPr>
              <a:t>е </a:t>
            </a:r>
            <a:r>
              <a:rPr sz="1800" b="1" spc="-40" dirty="0">
                <a:latin typeface="Cambria"/>
                <a:cs typeface="Cambria"/>
              </a:rPr>
              <a:t>к</a:t>
            </a:r>
            <a:r>
              <a:rPr sz="1800" b="1" dirty="0">
                <a:latin typeface="Cambria"/>
                <a:cs typeface="Cambria"/>
              </a:rPr>
              <a:t>онкуренц</a:t>
            </a:r>
            <a:r>
              <a:rPr sz="1800" b="1" spc="-10" dirty="0">
                <a:latin typeface="Cambria"/>
                <a:cs typeface="Cambria"/>
              </a:rPr>
              <a:t>и</a:t>
            </a:r>
            <a:r>
              <a:rPr sz="1800" b="1" dirty="0">
                <a:latin typeface="Cambria"/>
                <a:cs typeface="Cambria"/>
              </a:rPr>
              <a:t>и</a:t>
            </a:r>
            <a:endParaRPr sz="1800" dirty="0">
              <a:latin typeface="Cambria"/>
              <a:cs typeface="Cambri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59"/>
              </a:spcBef>
            </a:pPr>
            <a:endParaRPr sz="1100" dirty="0"/>
          </a:p>
          <a:p>
            <a:pPr marL="299085" marR="624205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особе</a:t>
            </a:r>
            <a:r>
              <a:rPr sz="1800" spc="-10" dirty="0">
                <a:latin typeface="Cambria"/>
                <a:cs typeface="Cambria"/>
              </a:rPr>
              <a:t>нн</a:t>
            </a:r>
            <a:r>
              <a:rPr sz="1800" dirty="0">
                <a:latin typeface="Cambria"/>
                <a:cs typeface="Cambria"/>
              </a:rPr>
              <a:t>ости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у</a:t>
            </a:r>
            <a:r>
              <a:rPr sz="1800" spc="5" dirty="0">
                <a:latin typeface="Cambria"/>
                <a:cs typeface="Cambria"/>
              </a:rPr>
              <a:t>ч</a:t>
            </a:r>
            <a:r>
              <a:rPr sz="1800" dirty="0">
                <a:latin typeface="Cambria"/>
                <a:cs typeface="Cambria"/>
              </a:rPr>
              <a:t>ета</a:t>
            </a:r>
            <a:r>
              <a:rPr sz="1800" spc="-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обстоятель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тв,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смягча</a:t>
            </a:r>
            <a:r>
              <a:rPr sz="1800" spc="-10" dirty="0">
                <a:latin typeface="Cambria"/>
                <a:cs typeface="Cambria"/>
              </a:rPr>
              <a:t>ю</a:t>
            </a:r>
            <a:r>
              <a:rPr sz="1800" dirty="0">
                <a:latin typeface="Cambria"/>
                <a:cs typeface="Cambria"/>
              </a:rPr>
              <a:t>щ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х адми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страт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dirty="0">
                <a:latin typeface="Cambria"/>
                <a:cs typeface="Cambria"/>
              </a:rPr>
              <a:t>ную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spc="-2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тветстве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ность, при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зн</a:t>
            </a:r>
            <a:r>
              <a:rPr sz="1800" spc="-4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чен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и адми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страт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dirty="0">
                <a:latin typeface="Cambria"/>
                <a:cs typeface="Cambria"/>
              </a:rPr>
              <a:t>ного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н</a:t>
            </a:r>
            <a:r>
              <a:rPr sz="1800" spc="-10" dirty="0">
                <a:latin typeface="Cambria"/>
                <a:cs typeface="Cambria"/>
              </a:rPr>
              <a:t>а</a:t>
            </a:r>
            <a:r>
              <a:rPr sz="1800" dirty="0">
                <a:latin typeface="Cambria"/>
                <a:cs typeface="Cambria"/>
              </a:rPr>
              <a:t>каза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я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д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лжны</a:t>
            </a:r>
            <a:r>
              <a:rPr sz="1800" spc="-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</a:t>
            </a:r>
            <a:r>
              <a:rPr sz="1800" spc="-4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де</a:t>
            </a:r>
            <a:r>
              <a:rPr sz="1800" spc="-2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жаться </a:t>
            </a:r>
            <a:r>
              <a:rPr sz="1800" b="1" dirty="0">
                <a:latin typeface="Cambria"/>
                <a:cs typeface="Cambria"/>
              </a:rPr>
              <a:t>исключ</a:t>
            </a:r>
            <a:r>
              <a:rPr sz="1800" b="1" spc="5" dirty="0">
                <a:latin typeface="Cambria"/>
                <a:cs typeface="Cambria"/>
              </a:rPr>
              <a:t>и</a:t>
            </a:r>
            <a:r>
              <a:rPr sz="1800" b="1" spc="-40" dirty="0">
                <a:latin typeface="Cambria"/>
                <a:cs typeface="Cambria"/>
              </a:rPr>
              <a:t>т</a:t>
            </a:r>
            <a:r>
              <a:rPr sz="1800" b="1" dirty="0">
                <a:latin typeface="Cambria"/>
                <a:cs typeface="Cambria"/>
              </a:rPr>
              <a:t>ельно</a:t>
            </a:r>
            <a:r>
              <a:rPr sz="1800" b="1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в</a:t>
            </a:r>
            <a:r>
              <a:rPr sz="1800" b="1" spc="-10" dirty="0">
                <a:latin typeface="Cambria"/>
                <a:cs typeface="Cambria"/>
              </a:rPr>
              <a:t> </a:t>
            </a:r>
            <a:r>
              <a:rPr sz="1800" b="1" spc="-50" dirty="0">
                <a:latin typeface="Cambria"/>
                <a:cs typeface="Cambria"/>
              </a:rPr>
              <a:t>К</a:t>
            </a:r>
            <a:r>
              <a:rPr sz="1800" b="1" dirty="0">
                <a:latin typeface="Cambria"/>
                <a:cs typeface="Cambria"/>
              </a:rPr>
              <a:t>оАП</a:t>
            </a:r>
            <a:r>
              <a:rPr sz="1800" b="1" spc="1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Р</a:t>
            </a:r>
            <a:r>
              <a:rPr sz="1800" b="1" spc="15" dirty="0">
                <a:latin typeface="Cambria"/>
                <a:cs typeface="Cambria"/>
              </a:rPr>
              <a:t>Ф</a:t>
            </a:r>
            <a:r>
              <a:rPr sz="1800" dirty="0">
                <a:latin typeface="Cambria"/>
                <a:cs typeface="Cambria"/>
              </a:rPr>
              <a:t>.</a:t>
            </a:r>
          </a:p>
          <a:p>
            <a:pPr>
              <a:lnSpc>
                <a:spcPts val="1000"/>
              </a:lnSpc>
              <a:buFont typeface="Wingdings"/>
              <a:buChar char=""/>
            </a:pPr>
            <a:endParaRPr sz="1000" dirty="0"/>
          </a:p>
          <a:p>
            <a:pPr>
              <a:lnSpc>
                <a:spcPts val="1100"/>
              </a:lnSpc>
              <a:spcBef>
                <a:spcPts val="59"/>
              </a:spcBef>
              <a:buFont typeface="Wingdings"/>
              <a:buChar char=""/>
            </a:pPr>
            <a:endParaRPr sz="1100" dirty="0"/>
          </a:p>
          <a:p>
            <a:pPr marL="299085" marR="6350" indent="-287020">
              <a:lnSpc>
                <a:spcPct val="100000"/>
              </a:lnSpc>
              <a:buFont typeface="Wingdings"/>
              <a:buChar char=""/>
              <a:tabLst>
                <a:tab pos="299085" algn="l"/>
              </a:tabLst>
            </a:pPr>
            <a:r>
              <a:rPr sz="1800" dirty="0">
                <a:latin typeface="Cambria"/>
                <a:cs typeface="Cambria"/>
              </a:rPr>
              <a:t>у</a:t>
            </a:r>
            <a:r>
              <a:rPr sz="1800" spc="5" dirty="0">
                <a:latin typeface="Cambria"/>
                <a:cs typeface="Cambria"/>
              </a:rPr>
              <a:t>ч</a:t>
            </a:r>
            <a:r>
              <a:rPr sz="1800" dirty="0">
                <a:latin typeface="Cambria"/>
                <a:cs typeface="Cambria"/>
              </a:rPr>
              <a:t>ет обстоятель</a:t>
            </a:r>
            <a:r>
              <a:rPr sz="1800" spc="-10" dirty="0">
                <a:latin typeface="Cambria"/>
                <a:cs typeface="Cambria"/>
              </a:rPr>
              <a:t>с</a:t>
            </a:r>
            <a:r>
              <a:rPr sz="1800" dirty="0">
                <a:latin typeface="Cambria"/>
                <a:cs typeface="Cambria"/>
              </a:rPr>
              <a:t>тв,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смягча</a:t>
            </a:r>
            <a:r>
              <a:rPr sz="1800" spc="-10" dirty="0">
                <a:latin typeface="Cambria"/>
                <a:cs typeface="Cambria"/>
              </a:rPr>
              <a:t>ю</a:t>
            </a:r>
            <a:r>
              <a:rPr sz="1800" dirty="0">
                <a:latin typeface="Cambria"/>
                <a:cs typeface="Cambria"/>
              </a:rPr>
              <a:t>щ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х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адм</a:t>
            </a:r>
            <a:r>
              <a:rPr sz="1800" spc="-10" dirty="0">
                <a:latin typeface="Cambria"/>
                <a:cs typeface="Cambria"/>
              </a:rPr>
              <a:t>ини</a:t>
            </a:r>
            <a:r>
              <a:rPr sz="1800" dirty="0">
                <a:latin typeface="Cambria"/>
                <a:cs typeface="Cambria"/>
              </a:rPr>
              <a:t>ст</a:t>
            </a:r>
            <a:r>
              <a:rPr sz="1800" spc="-10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ат</a:t>
            </a:r>
            <a:r>
              <a:rPr sz="1800" spc="-10" dirty="0">
                <a:latin typeface="Cambria"/>
                <a:cs typeface="Cambria"/>
              </a:rPr>
              <a:t>ивн</a:t>
            </a:r>
            <a:r>
              <a:rPr sz="1800" dirty="0">
                <a:latin typeface="Cambria"/>
                <a:cs typeface="Cambria"/>
              </a:rPr>
              <a:t>ую </a:t>
            </a:r>
            <a:r>
              <a:rPr sz="1800" spc="-2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тветстве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ность,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дол</a:t>
            </a:r>
            <a:r>
              <a:rPr sz="1800" b="1" spc="-40" dirty="0">
                <a:latin typeface="Cambria"/>
                <a:cs typeface="Cambria"/>
              </a:rPr>
              <a:t>ж</a:t>
            </a:r>
            <a:r>
              <a:rPr sz="1800" b="1" dirty="0">
                <a:latin typeface="Cambria"/>
                <a:cs typeface="Cambria"/>
              </a:rPr>
              <a:t>ен</a:t>
            </a:r>
            <a:r>
              <a:rPr sz="1800" b="1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п</a:t>
            </a:r>
            <a:r>
              <a:rPr sz="1800" b="1" spc="5" dirty="0">
                <a:latin typeface="Cambria"/>
                <a:cs typeface="Cambria"/>
              </a:rPr>
              <a:t>р</a:t>
            </a:r>
            <a:r>
              <a:rPr sz="1800" b="1" dirty="0">
                <a:latin typeface="Cambria"/>
                <a:cs typeface="Cambria"/>
              </a:rPr>
              <a:t>о</a:t>
            </a:r>
            <a:r>
              <a:rPr sz="1800" b="1" spc="5" dirty="0">
                <a:latin typeface="Cambria"/>
                <a:cs typeface="Cambria"/>
              </a:rPr>
              <a:t>и</a:t>
            </a:r>
            <a:r>
              <a:rPr sz="1800" b="1" dirty="0">
                <a:latin typeface="Cambria"/>
                <a:cs typeface="Cambria"/>
              </a:rPr>
              <a:t>зв</a:t>
            </a:r>
            <a:r>
              <a:rPr sz="1800" b="1" spc="-90" dirty="0">
                <a:latin typeface="Cambria"/>
                <a:cs typeface="Cambria"/>
              </a:rPr>
              <a:t>о</a:t>
            </a:r>
            <a:r>
              <a:rPr sz="1800" b="1" dirty="0">
                <a:latin typeface="Cambria"/>
                <a:cs typeface="Cambria"/>
              </a:rPr>
              <a:t>д</a:t>
            </a:r>
            <a:r>
              <a:rPr sz="1800" b="1" spc="5" dirty="0">
                <a:latin typeface="Cambria"/>
                <a:cs typeface="Cambria"/>
              </a:rPr>
              <a:t>и</a:t>
            </a:r>
            <a:r>
              <a:rPr sz="1800" b="1" spc="-40" dirty="0">
                <a:latin typeface="Cambria"/>
                <a:cs typeface="Cambria"/>
              </a:rPr>
              <a:t>т</a:t>
            </a:r>
            <a:r>
              <a:rPr sz="1800" b="1" dirty="0">
                <a:latin typeface="Cambria"/>
                <a:cs typeface="Cambria"/>
              </a:rPr>
              <a:t>ся</a:t>
            </a:r>
            <a:r>
              <a:rPr sz="1800" b="1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со</a:t>
            </a:r>
            <a:r>
              <a:rPr sz="1800" spc="-2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тветствующ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м д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лжностным л</a:t>
            </a:r>
            <a:r>
              <a:rPr sz="1800" spc="-10" dirty="0">
                <a:latin typeface="Cambria"/>
                <a:cs typeface="Cambria"/>
              </a:rPr>
              <a:t>иц</a:t>
            </a:r>
            <a:r>
              <a:rPr sz="1800" dirty="0">
                <a:latin typeface="Cambria"/>
                <a:cs typeface="Cambria"/>
              </a:rPr>
              <a:t>ом</a:t>
            </a:r>
            <a:r>
              <a:rPr sz="1800" spc="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тимоноп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льного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орга</a:t>
            </a:r>
            <a:r>
              <a:rPr sz="1800" spc="-10" dirty="0">
                <a:latin typeface="Cambria"/>
                <a:cs typeface="Cambria"/>
              </a:rPr>
              <a:t>н</a:t>
            </a:r>
            <a:r>
              <a:rPr sz="1800" dirty="0">
                <a:latin typeface="Cambria"/>
                <a:cs typeface="Cambria"/>
              </a:rPr>
              <a:t>а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b="1" dirty="0">
                <a:latin typeface="Cambria"/>
                <a:cs typeface="Cambria"/>
              </a:rPr>
              <a:t>при ра</a:t>
            </a:r>
            <a:r>
              <a:rPr sz="1800" b="1" spc="-20" dirty="0">
                <a:latin typeface="Cambria"/>
                <a:cs typeface="Cambria"/>
              </a:rPr>
              <a:t>с</a:t>
            </a:r>
            <a:r>
              <a:rPr sz="1800" b="1" dirty="0">
                <a:latin typeface="Cambria"/>
                <a:cs typeface="Cambria"/>
              </a:rPr>
              <a:t>с</a:t>
            </a:r>
            <a:r>
              <a:rPr sz="1800" b="1" spc="-10" dirty="0">
                <a:latin typeface="Cambria"/>
                <a:cs typeface="Cambria"/>
              </a:rPr>
              <a:t>м</a:t>
            </a:r>
            <a:r>
              <a:rPr sz="1800" b="1" spc="-20" dirty="0">
                <a:latin typeface="Cambria"/>
                <a:cs typeface="Cambria"/>
              </a:rPr>
              <a:t>о</a:t>
            </a:r>
            <a:r>
              <a:rPr sz="1800" b="1" dirty="0">
                <a:latin typeface="Cambria"/>
                <a:cs typeface="Cambria"/>
              </a:rPr>
              <a:t>тр</a:t>
            </a:r>
            <a:r>
              <a:rPr sz="1800" b="1" spc="5" dirty="0">
                <a:latin typeface="Cambria"/>
                <a:cs typeface="Cambria"/>
              </a:rPr>
              <a:t>е</a:t>
            </a:r>
            <a:r>
              <a:rPr sz="1800" b="1" dirty="0">
                <a:latin typeface="Cambria"/>
                <a:cs typeface="Cambria"/>
              </a:rPr>
              <a:t>н</a:t>
            </a:r>
            <a:r>
              <a:rPr sz="1800" b="1" spc="5" dirty="0">
                <a:latin typeface="Cambria"/>
                <a:cs typeface="Cambria"/>
              </a:rPr>
              <a:t>и</a:t>
            </a:r>
            <a:r>
              <a:rPr sz="1800" b="1" dirty="0">
                <a:latin typeface="Cambria"/>
                <a:cs typeface="Cambria"/>
              </a:rPr>
              <a:t>и</a:t>
            </a:r>
            <a:r>
              <a:rPr sz="1800" b="1" spc="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30" dirty="0">
                <a:latin typeface="Cambria"/>
                <a:cs typeface="Cambria"/>
              </a:rPr>
              <a:t>о</a:t>
            </a:r>
            <a:r>
              <a:rPr sz="1800" dirty="0">
                <a:latin typeface="Cambria"/>
                <a:cs typeface="Cambria"/>
              </a:rPr>
              <a:t>т</a:t>
            </a:r>
            <a:r>
              <a:rPr sz="1800" spc="5" dirty="0">
                <a:latin typeface="Cambria"/>
                <a:cs typeface="Cambria"/>
              </a:rPr>
              <a:t>о</a:t>
            </a:r>
            <a:r>
              <a:rPr sz="1800" spc="-15" dirty="0">
                <a:latin typeface="Cambria"/>
                <a:cs typeface="Cambria"/>
              </a:rPr>
              <a:t>к</a:t>
            </a:r>
            <a:r>
              <a:rPr sz="1800" dirty="0">
                <a:latin typeface="Cambria"/>
                <a:cs typeface="Cambria"/>
              </a:rPr>
              <a:t>ола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и</a:t>
            </a:r>
            <a:r>
              <a:rPr sz="1800" spc="-1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матер</a:t>
            </a:r>
            <a:r>
              <a:rPr sz="1800" spc="-1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алов</a:t>
            </a:r>
            <a:r>
              <a:rPr sz="1800" spc="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дела об адми</a:t>
            </a:r>
            <a:r>
              <a:rPr sz="1800" spc="-10" dirty="0">
                <a:latin typeface="Cambria"/>
                <a:cs typeface="Cambria"/>
              </a:rPr>
              <a:t>ни</a:t>
            </a:r>
            <a:r>
              <a:rPr sz="1800" dirty="0">
                <a:latin typeface="Cambria"/>
                <a:cs typeface="Cambria"/>
              </a:rPr>
              <a:t>страт</a:t>
            </a:r>
            <a:r>
              <a:rPr sz="1800" spc="-10" dirty="0">
                <a:latin typeface="Cambria"/>
                <a:cs typeface="Cambria"/>
              </a:rPr>
              <a:t>ив</a:t>
            </a:r>
            <a:r>
              <a:rPr sz="1800" dirty="0">
                <a:latin typeface="Cambria"/>
                <a:cs typeface="Cambria"/>
              </a:rPr>
              <a:t>ном</a:t>
            </a:r>
            <a:r>
              <a:rPr sz="1800" spc="2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пр</a:t>
            </a:r>
            <a:r>
              <a:rPr sz="1800" spc="-10" dirty="0">
                <a:latin typeface="Cambria"/>
                <a:cs typeface="Cambria"/>
              </a:rPr>
              <a:t>ав</a:t>
            </a:r>
            <a:r>
              <a:rPr sz="1800" dirty="0">
                <a:latin typeface="Cambria"/>
                <a:cs typeface="Cambria"/>
              </a:rPr>
              <a:t>она</a:t>
            </a:r>
            <a:r>
              <a:rPr sz="1800" spc="-35" dirty="0">
                <a:latin typeface="Cambria"/>
                <a:cs typeface="Cambria"/>
              </a:rPr>
              <a:t>р</a:t>
            </a:r>
            <a:r>
              <a:rPr sz="1800" dirty="0">
                <a:latin typeface="Cambria"/>
                <a:cs typeface="Cambria"/>
              </a:rPr>
              <a:t>ушен</a:t>
            </a:r>
            <a:r>
              <a:rPr sz="1800" spc="-10" dirty="0">
                <a:latin typeface="Cambria"/>
                <a:cs typeface="Cambria"/>
              </a:rPr>
              <a:t>и</a:t>
            </a:r>
            <a:r>
              <a:rPr sz="1800" spc="-5" dirty="0">
                <a:latin typeface="Cambria"/>
                <a:cs typeface="Cambria"/>
              </a:rPr>
              <a:t>и</a:t>
            </a:r>
            <a:r>
              <a:rPr sz="1800" dirty="0">
                <a:latin typeface="Cambria"/>
                <a:cs typeface="Cambria"/>
              </a:rPr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7137274" y="1057655"/>
            <a:ext cx="2630042" cy="27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86600" y="5029200"/>
            <a:ext cx="2514600" cy="27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0" y="3165349"/>
            <a:ext cx="2895600" cy="2769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9696872" y="6622492"/>
            <a:ext cx="177121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pPr marL="25400">
                <a:lnSpc>
                  <a:spcPct val="100000"/>
                </a:lnSpc>
              </a:pPr>
              <a:t>40</a:t>
            </a:fld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0532" y="2852936"/>
            <a:ext cx="81129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год ФАС готовим доклад о состоянии конкуренции, где учитывается мнение всех основных общественных объединений и предпринимателей</a:t>
            </a:r>
          </a:p>
          <a:p>
            <a:pPr algn="ctr"/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ФАС САМОЕ ОТКРЫТОЕ ВЕДОМСТВО</a:t>
            </a:r>
          </a:p>
          <a:p>
            <a:pPr algn="ctr"/>
            <a:endParaRPr lang="en-US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9"/>
          <p:cNvGrpSpPr>
            <a:grpSpLocks/>
          </p:cNvGrpSpPr>
          <p:nvPr/>
        </p:nvGrpSpPr>
        <p:grpSpPr bwMode="auto">
          <a:xfrm>
            <a:off x="388673" y="1320801"/>
            <a:ext cx="9267958" cy="5021263"/>
            <a:chOff x="358775" y="1320800"/>
            <a:chExt cx="8555038" cy="5021263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58775" y="1320800"/>
              <a:ext cx="8555038" cy="347663"/>
            </a:xfrm>
            <a:prstGeom prst="rect">
              <a:avLst/>
            </a:prstGeom>
          </p:spPr>
          <p:txBody>
            <a:bodyPr lIns="82296" tIns="41148" rIns="82296" bIns="41148">
              <a:spAutoFit/>
            </a:bodyPr>
            <a:lstStyle/>
            <a:p>
              <a:pPr algn="ctr" eaLnBrk="1" hangingPunct="1">
                <a:lnSpc>
                  <a:spcPct val="40000"/>
                </a:lnSpc>
                <a:spcBef>
                  <a:spcPct val="50000"/>
                </a:spcBef>
                <a:defRPr/>
              </a:pPr>
              <a:r>
                <a:rPr lang="en-US" altLang="ru-RU" sz="4300" b="1" dirty="0">
                  <a:solidFill>
                    <a:srgbClr val="006876"/>
                  </a:solidFill>
                  <a:latin typeface="+mj-lt"/>
                </a:rPr>
                <a:t>C</a:t>
              </a:r>
              <a:r>
                <a:rPr lang="ru-RU" altLang="ru-RU" sz="4000" b="1" dirty="0">
                  <a:solidFill>
                    <a:srgbClr val="006876"/>
                  </a:solidFill>
                  <a:latin typeface="+mj-lt"/>
                </a:rPr>
                <a:t>пасибо</a:t>
              </a:r>
              <a:r>
                <a:rPr lang="ru-RU" altLang="ru-RU" sz="4300" b="1" dirty="0">
                  <a:solidFill>
                    <a:srgbClr val="006876"/>
                  </a:solidFill>
                  <a:latin typeface="+mj-lt"/>
                </a:rPr>
                <a:t> за внимание</a:t>
              </a:r>
              <a:r>
                <a:rPr lang="ru-RU" altLang="ru-RU" sz="4300" b="1" dirty="0">
                  <a:solidFill>
                    <a:srgbClr val="006876"/>
                  </a:solidFill>
                  <a:latin typeface="Trebuchet MS" panose="020B0603020202020204" pitchFamily="34" charset="0"/>
                </a:rPr>
                <a:t>!</a:t>
              </a:r>
            </a:p>
          </p:txBody>
        </p:sp>
        <p:sp>
          <p:nvSpPr>
            <p:cNvPr id="27652" name="TextBox 8"/>
            <p:cNvSpPr txBox="1">
              <a:spLocks noChangeArrowheads="1"/>
            </p:cNvSpPr>
            <p:nvPr/>
          </p:nvSpPr>
          <p:spPr bwMode="auto">
            <a:xfrm>
              <a:off x="1533525" y="2046288"/>
              <a:ext cx="3038475" cy="9448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>
              <a:spAutoFit/>
            </a:bodyPr>
            <a:lstStyle/>
            <a:p>
              <a:pPr eaLnBrk="1" hangingPunct="1"/>
              <a:r>
                <a:rPr lang="en-US" altLang="ru-RU" sz="1400">
                  <a:solidFill>
                    <a:srgbClr val="006876"/>
                  </a:solidFill>
                  <a:latin typeface="Trebuchet MS" pitchFamily="34" charset="0"/>
                  <a:ea typeface="ＭＳ Ｐゴシック" pitchFamily="34" charset="-128"/>
                </a:rPr>
                <a:t>www.in.fas.gov.ru</a:t>
              </a:r>
              <a:endParaRPr lang="ru-RU" altLang="ru-RU" sz="1400">
                <a:solidFill>
                  <a:srgbClr val="006876"/>
                </a:solidFill>
                <a:latin typeface="Trebuchet MS" pitchFamily="34" charset="0"/>
                <a:ea typeface="ＭＳ Ｐゴシック" pitchFamily="34" charset="-128"/>
              </a:endParaRPr>
            </a:p>
            <a:p>
              <a:pPr eaLnBrk="1" hangingPunct="1"/>
              <a:r>
                <a:rPr lang="en-US" altLang="ru-RU" sz="1400">
                  <a:solidFill>
                    <a:srgbClr val="006876"/>
                  </a:solidFill>
                  <a:latin typeface="Trebuchet MS" pitchFamily="34" charset="0"/>
                  <a:ea typeface="ＭＳ Ｐゴシック" pitchFamily="34" charset="-128"/>
                </a:rPr>
                <a:t>www.fas.gov.ru</a:t>
              </a:r>
            </a:p>
            <a:p>
              <a:pPr eaLnBrk="1" hangingPunct="1"/>
              <a:r>
                <a:rPr lang="en-US" altLang="ru-RU" sz="1400">
                  <a:solidFill>
                    <a:srgbClr val="006876"/>
                  </a:solidFill>
                  <a:latin typeface="Trebuchet MS" pitchFamily="34" charset="0"/>
                  <a:ea typeface="ＭＳ Ｐゴシック" pitchFamily="34" charset="-128"/>
                </a:rPr>
                <a:t>en.fas.gov.ru</a:t>
              </a:r>
            </a:p>
            <a:p>
              <a:pPr eaLnBrk="1" hangingPunct="1"/>
              <a:r>
                <a:rPr lang="en-US" altLang="ru-RU" sz="1400">
                  <a:solidFill>
                    <a:srgbClr val="006876"/>
                  </a:solidFill>
                  <a:latin typeface="Trebuchet MS" pitchFamily="34" charset="0"/>
                  <a:ea typeface="ＭＳ Ｐゴシック" pitchFamily="34" charset="-128"/>
                </a:rPr>
                <a:t>anticartel.ru</a:t>
              </a:r>
            </a:p>
          </p:txBody>
        </p:sp>
        <p:sp>
          <p:nvSpPr>
            <p:cNvPr id="27653" name="TextBox 9"/>
            <p:cNvSpPr txBox="1">
              <a:spLocks noChangeArrowheads="1"/>
            </p:cNvSpPr>
            <p:nvPr/>
          </p:nvSpPr>
          <p:spPr bwMode="auto">
            <a:xfrm>
              <a:off x="1344613" y="3392488"/>
              <a:ext cx="1955800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>
              <a:spAutoFit/>
            </a:bodyPr>
            <a:lstStyle/>
            <a:p>
              <a:pPr eaLnBrk="1" hangingPunct="1"/>
              <a:r>
                <a:rPr lang="ru-RU" altLang="ru-RU" sz="1400">
                  <a:solidFill>
                    <a:srgbClr val="006876"/>
                  </a:solidFill>
                  <a:latin typeface="Trebuchet MS" pitchFamily="34" charset="0"/>
                  <a:ea typeface="ＭＳ Ｐゴシック" pitchFamily="34" charset="-128"/>
                </a:rPr>
                <a:t> </a:t>
              </a:r>
              <a:r>
                <a:rPr lang="en-US" altLang="ru-RU" sz="1400">
                  <a:solidFill>
                    <a:srgbClr val="006876"/>
                  </a:solidFill>
                  <a:latin typeface="Trebuchet MS" pitchFamily="34" charset="0"/>
                  <a:ea typeface="ＭＳ Ｐゴシック" pitchFamily="34" charset="-128"/>
                </a:rPr>
                <a:t>@Ing.UFAS</a:t>
              </a:r>
            </a:p>
          </p:txBody>
        </p:sp>
        <p:sp>
          <p:nvSpPr>
            <p:cNvPr id="27654" name="TextBox 10"/>
            <p:cNvSpPr txBox="1">
              <a:spLocks noChangeArrowheads="1"/>
            </p:cNvSpPr>
            <p:nvPr/>
          </p:nvSpPr>
          <p:spPr bwMode="auto">
            <a:xfrm>
              <a:off x="1403648" y="5877272"/>
              <a:ext cx="2386012" cy="298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>
              <a:spAutoFit/>
            </a:bodyPr>
            <a:lstStyle/>
            <a:p>
              <a:pPr eaLnBrk="1" hangingPunct="1"/>
              <a:r>
                <a:rPr lang="ru-RU" altLang="ru-RU" sz="1400">
                  <a:solidFill>
                    <a:srgbClr val="006876"/>
                  </a:solidFill>
                  <a:latin typeface="Trebuchet MS" pitchFamily="34" charset="0"/>
                  <a:ea typeface="ＭＳ Ｐゴシック" pitchFamily="34" charset="-128"/>
                </a:rPr>
                <a:t> </a:t>
              </a:r>
              <a:r>
                <a:rPr lang="en-US" sz="1400">
                  <a:hlinkClick r:id="rId2"/>
                </a:rPr>
                <a:t>@</a:t>
              </a:r>
              <a:r>
                <a:rPr lang="en-US" sz="1400" b="1">
                  <a:hlinkClick r:id="rId2"/>
                </a:rPr>
                <a:t>UFASRepublicRI</a:t>
              </a:r>
              <a:endParaRPr lang="en-US" altLang="ru-RU" sz="1600">
                <a:solidFill>
                  <a:srgbClr val="006876"/>
                </a:solidFill>
                <a:latin typeface="Trebuchet MS" pitchFamily="34" charset="0"/>
                <a:ea typeface="ＭＳ Ｐゴシック" pitchFamily="34" charset="-128"/>
              </a:endParaRPr>
            </a:p>
          </p:txBody>
        </p:sp>
        <p:pic>
          <p:nvPicPr>
            <p:cNvPr id="27655" name="Рисунок 19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8813" y="5637213"/>
              <a:ext cx="704850" cy="704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6" name="TextBox 9"/>
            <p:cNvSpPr txBox="1">
              <a:spLocks noChangeArrowheads="1"/>
            </p:cNvSpPr>
            <p:nvPr/>
          </p:nvSpPr>
          <p:spPr bwMode="auto">
            <a:xfrm>
              <a:off x="1475656" y="4725144"/>
              <a:ext cx="1624013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>
              <a:spAutoFit/>
            </a:bodyPr>
            <a:lstStyle/>
            <a:p>
              <a:pPr eaLnBrk="1" hangingPunct="1"/>
              <a:r>
                <a:rPr lang="en-US" altLang="ru-RU" sz="1400">
                  <a:solidFill>
                    <a:srgbClr val="006876"/>
                  </a:solidFill>
                  <a:latin typeface="Trebuchet MS" pitchFamily="34" charset="0"/>
                  <a:ea typeface="ＭＳ Ｐゴシック" pitchFamily="34" charset="-128"/>
                </a:rPr>
                <a:t>Ing.ufas</a:t>
              </a:r>
            </a:p>
          </p:txBody>
        </p:sp>
        <p:sp>
          <p:nvSpPr>
            <p:cNvPr id="27657" name="Прямоугольник 21"/>
            <p:cNvSpPr>
              <a:spLocks noChangeArrowheads="1"/>
            </p:cNvSpPr>
            <p:nvPr/>
          </p:nvSpPr>
          <p:spPr bwMode="auto">
            <a:xfrm>
              <a:off x="5724128" y="2348880"/>
              <a:ext cx="2839665" cy="3600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>
              <a:spAutoFit/>
            </a:bodyPr>
            <a:lstStyle/>
            <a:p>
              <a:pPr eaLnBrk="1" hangingPunct="1"/>
              <a:r>
                <a:rPr lang="ru-RU" altLang="ru-RU" sz="1800">
                  <a:solidFill>
                    <a:srgbClr val="006876"/>
                  </a:solidFill>
                  <a:latin typeface="Trebuchet MS" pitchFamily="34" charset="0"/>
                  <a:ea typeface="ＭＳ Ｐゴシック" pitchFamily="34" charset="-128"/>
                </a:rPr>
                <a:t>Ингушское УФАС России</a:t>
              </a:r>
            </a:p>
          </p:txBody>
        </p:sp>
        <p:pic>
          <p:nvPicPr>
            <p:cNvPr id="27658" name="Рисунок 22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4525938"/>
              <a:ext cx="701675" cy="703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Рисунок 25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05375" y="2141538"/>
              <a:ext cx="695325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Рисунок 26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79425" y="1920875"/>
              <a:ext cx="1063625" cy="1100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1" name="Рисунок 27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860032" y="3284984"/>
              <a:ext cx="738187" cy="763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2" name="TextBox 10"/>
            <p:cNvSpPr txBox="1">
              <a:spLocks noChangeArrowheads="1"/>
            </p:cNvSpPr>
            <p:nvPr/>
          </p:nvSpPr>
          <p:spPr bwMode="auto">
            <a:xfrm>
              <a:off x="5796136" y="3501008"/>
              <a:ext cx="1747838" cy="298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82296" tIns="41148" rIns="82296" bIns="41148">
              <a:spAutoFit/>
            </a:bodyPr>
            <a:lstStyle/>
            <a:p>
              <a:pPr eaLnBrk="1" hangingPunct="1"/>
              <a:r>
                <a:rPr lang="en-US" altLang="ru-RU" sz="1400">
                  <a:solidFill>
                    <a:srgbClr val="006876"/>
                  </a:solidFill>
                  <a:latin typeface="Trebuchet MS" pitchFamily="34" charset="0"/>
                  <a:ea typeface="ＭＳ Ｐゴシック" pitchFamily="34" charset="-128"/>
                </a:rPr>
                <a:t>ufasri</a:t>
              </a:r>
            </a:p>
          </p:txBody>
        </p:sp>
        <p:pic>
          <p:nvPicPr>
            <p:cNvPr id="27663" name="Рисунок 29"/>
            <p:cNvPicPr>
              <a:picLocks noChangeAspect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65150" y="3309938"/>
              <a:ext cx="790575" cy="760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1365515" y="1989138"/>
            <a:ext cx="8540485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>
              <a:defRPr/>
            </a:pPr>
            <a:endParaRPr lang="en-US" altLang="ru-RU" b="1" dirty="0">
              <a:solidFill>
                <a:srgbClr val="008080"/>
              </a:solidFill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" name="Rectangle 3079"/>
          <p:cNvSpPr>
            <a:spLocks noChangeArrowheads="1"/>
          </p:cNvSpPr>
          <p:nvPr/>
        </p:nvSpPr>
        <p:spPr bwMode="auto">
          <a:xfrm>
            <a:off x="507339" y="2852739"/>
            <a:ext cx="9126934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altLang="ru-RU" b="1">
              <a:solidFill>
                <a:srgbClr val="002060"/>
              </a:solidFill>
              <a:ea typeface="ＭＳ Ｐゴシック" pitchFamily="34" charset="-128"/>
            </a:endParaRPr>
          </a:p>
          <a:p>
            <a:pPr algn="r"/>
            <a:endParaRPr lang="en-US" altLang="ru-RU" b="1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/>
            <a:r>
              <a:rPr lang="ru-RU" altLang="ru-RU" sz="3200" b="1">
                <a:solidFill>
                  <a:srgbClr val="333399"/>
                </a:solidFill>
                <a:ea typeface="ＭＳ Ｐゴシック" pitchFamily="34" charset="-128"/>
              </a:rPr>
              <a:t>О</a:t>
            </a:r>
            <a:r>
              <a:rPr lang="en-US" altLang="ru-RU" sz="3200" b="1">
                <a:solidFill>
                  <a:srgbClr val="333399"/>
                </a:solidFill>
                <a:ea typeface="ＭＳ Ｐゴシック" pitchFamily="34" charset="-128"/>
              </a:rPr>
              <a:t> </a:t>
            </a:r>
            <a:r>
              <a:rPr lang="ru-RU" altLang="ru-RU" sz="3200" b="1">
                <a:solidFill>
                  <a:srgbClr val="333399"/>
                </a:solidFill>
                <a:ea typeface="ＭＳ Ｐゴシック" pitchFamily="34" charset="-128"/>
              </a:rPr>
              <a:t>мерах по реализации Национального плана развития конкуренции в Российской Федерации</a:t>
            </a:r>
            <a:endParaRPr lang="en-US" altLang="ru-RU" sz="3200" b="1">
              <a:solidFill>
                <a:srgbClr val="333399"/>
              </a:solidFill>
              <a:ea typeface="ＭＳ Ｐゴシック" pitchFamily="34" charset="-128"/>
            </a:endParaRPr>
          </a:p>
          <a:p>
            <a:pPr algn="ctr"/>
            <a:endParaRPr lang="en-US" altLang="ru-RU" sz="2000" b="1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/>
            <a:endParaRPr lang="ru-RU" altLang="ru-RU" sz="2000" b="1">
              <a:solidFill>
                <a:srgbClr val="002060"/>
              </a:solidFill>
              <a:ea typeface="ＭＳ Ｐゴシック" pitchFamily="34" charset="-128"/>
            </a:endParaRPr>
          </a:p>
          <a:p>
            <a:pPr algn="ctr"/>
            <a:endParaRPr lang="ru-RU" altLang="ru-RU" sz="2000">
              <a:solidFill>
                <a:srgbClr val="002060"/>
              </a:solidFill>
              <a:ea typeface="ＭＳ Ｐゴシック" pitchFamily="34" charset="-128"/>
            </a:endParaRPr>
          </a:p>
          <a:p>
            <a:endParaRPr lang="ru-RU" altLang="ru-RU" b="1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8151812" y="551656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altLang="ru-RU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Объект 2"/>
          <p:cNvSpPr>
            <a:spLocks noGrp="1"/>
          </p:cNvSpPr>
          <p:nvPr>
            <p:ph idx="4294967295"/>
          </p:nvPr>
        </p:nvSpPr>
        <p:spPr>
          <a:xfrm>
            <a:off x="4686433" y="1833563"/>
            <a:ext cx="5186892" cy="2984500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  <a:defRPr/>
            </a:pPr>
            <a:endParaRPr lang="en-US" altLang="ru-RU" sz="2000" dirty="0" smtClean="0">
              <a:solidFill>
                <a:srgbClr val="002060"/>
              </a:solidFill>
            </a:endParaRPr>
          </a:p>
          <a:p>
            <a:pPr>
              <a:defRPr/>
            </a:pPr>
            <a:endParaRPr lang="ru-RU" dirty="0" smtClean="0"/>
          </a:p>
        </p:txBody>
      </p:sp>
      <p:sp>
        <p:nvSpPr>
          <p:cNvPr id="4099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634156" y="6580188"/>
            <a:ext cx="2311400" cy="304800"/>
          </a:xfrm>
          <a:prstGeom prst="rect">
            <a:avLst/>
          </a:prstGeom>
          <a:noFill/>
        </p:spPr>
        <p:txBody>
          <a:bodyPr/>
          <a:lstStyle/>
          <a:p>
            <a:fld id="{32B5F3EC-835A-4B55-8D2B-192E3AE0CBF7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6148" name="Прямоугольник 3"/>
          <p:cNvSpPr>
            <a:spLocks noChangeArrowheads="1"/>
          </p:cNvSpPr>
          <p:nvPr/>
        </p:nvSpPr>
        <p:spPr bwMode="auto">
          <a:xfrm>
            <a:off x="428229" y="1344613"/>
            <a:ext cx="9049544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just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ru-RU" altLang="ru-RU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К основам конституционного строя и основным правам и свободам человека и гражданина относятся*: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dirty="0" smtClean="0">
                <a:latin typeface="+mj-lt"/>
                <a:cs typeface="Times New Roman" panose="02020603050405020304" pitchFamily="18" charset="0"/>
              </a:rPr>
              <a:t>поддержка конкуренции;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dirty="0" smtClean="0">
                <a:latin typeface="+mj-lt"/>
                <a:cs typeface="Times New Roman" panose="02020603050405020304" pitchFamily="18" charset="0"/>
              </a:rPr>
              <a:t>свобода экономической деятельности;</a:t>
            </a:r>
          </a:p>
          <a:p>
            <a:pPr marL="457200" indent="-457200">
              <a:spcBef>
                <a:spcPct val="0"/>
              </a:spcBef>
              <a:spcAft>
                <a:spcPts val="600"/>
              </a:spcAft>
              <a:defRPr/>
            </a:pPr>
            <a:r>
              <a:rPr lang="ru-RU" altLang="ru-RU" dirty="0" smtClean="0">
                <a:latin typeface="+mj-lt"/>
                <a:cs typeface="Times New Roman" panose="02020603050405020304" pitchFamily="18" charset="0"/>
              </a:rPr>
              <a:t>недопущение экономической деятельности, направленной на монополизацию и недобросовестную конкуренцию.</a:t>
            </a:r>
          </a:p>
        </p:txBody>
      </p:sp>
      <p:sp>
        <p:nvSpPr>
          <p:cNvPr id="6149" name="Прямоугольник 2"/>
          <p:cNvSpPr>
            <a:spLocks noChangeArrowheads="1"/>
          </p:cNvSpPr>
          <p:nvPr/>
        </p:nvSpPr>
        <p:spPr bwMode="auto">
          <a:xfrm>
            <a:off x="5109502" y="6175376"/>
            <a:ext cx="476038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2400" i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Ст. 8 и 34 Конституции РФ</a:t>
            </a:r>
            <a:endParaRPr lang="ru-RU" altLang="ru-RU" sz="2400" i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102" name="Заголовок 1"/>
          <p:cNvSpPr>
            <a:spLocks noGrp="1"/>
          </p:cNvSpPr>
          <p:nvPr>
            <p:ph type="title"/>
          </p:nvPr>
        </p:nvSpPr>
        <p:spPr>
          <a:xfrm>
            <a:off x="1277806" y="44450"/>
            <a:ext cx="8592079" cy="492443"/>
          </a:xfrm>
        </p:spPr>
        <p:txBody>
          <a:bodyPr/>
          <a:lstStyle/>
          <a:p>
            <a:r>
              <a:rPr lang="ru-RU" altLang="ru-RU" sz="3200" b="1" smtClean="0">
                <a:solidFill>
                  <a:schemeClr val="bg1"/>
                </a:solidFill>
              </a:rPr>
              <a:t>Основы государственной политики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078" y="1895475"/>
            <a:ext cx="363736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634156" y="6580188"/>
            <a:ext cx="2311400" cy="304800"/>
          </a:xfrm>
          <a:prstGeom prst="rect">
            <a:avLst/>
          </a:prstGeom>
          <a:noFill/>
        </p:spPr>
        <p:txBody>
          <a:bodyPr/>
          <a:lstStyle/>
          <a:p>
            <a:fld id="{63A99C91-770B-497E-89E5-A1E6A6CF5989}" type="slidenum">
              <a:rPr lang="ru-RU" altLang="ru-RU" sz="1400">
                <a:solidFill>
                  <a:srgbClr val="FFFFFF"/>
                </a:solidFill>
              </a:rPr>
              <a:pPr/>
              <a:t>7</a:t>
            </a:fld>
            <a:endParaRPr lang="ru-RU" altLang="ru-RU" sz="1400">
              <a:solidFill>
                <a:srgbClr val="FFFFFF"/>
              </a:solidFill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316442" y="1169988"/>
            <a:ext cx="9204325" cy="88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sz="2585" b="1" dirty="0">
                <a:solidFill>
                  <a:srgbClr val="00808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Радикальная модернизация </a:t>
            </a:r>
            <a:r>
              <a:rPr lang="ru-RU" sz="2585" dirty="0">
                <a:solidFill>
                  <a:srgbClr val="008080"/>
                </a:solidFill>
                <a:latin typeface="Arial" pitchFamily="18"/>
                <a:ea typeface="ＭＳ Ｐゴシック" pitchFamily="2"/>
                <a:cs typeface="ＭＳ Ｐゴシック" pitchFamily="2"/>
              </a:rPr>
              <a:t>антимонопольного законодательства:</a:t>
            </a:r>
            <a:endParaRPr lang="ru-RU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125" name="Прямоугольник 1"/>
          <p:cNvSpPr>
            <a:spLocks noChangeArrowheads="1"/>
          </p:cNvSpPr>
          <p:nvPr/>
        </p:nvSpPr>
        <p:spPr bwMode="auto">
          <a:xfrm>
            <a:off x="3494616" y="1763713"/>
            <a:ext cx="6241125" cy="1366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 eaLnBrk="1" hangingPunct="1">
              <a:lnSpc>
                <a:spcPct val="115000"/>
              </a:lnSpc>
              <a:buFont typeface="Wingdings" pitchFamily="2" charset="2"/>
              <a:buChar char="ü"/>
            </a:pPr>
            <a:r>
              <a:rPr lang="ru-RU" altLang="ru-RU" b="1">
                <a:solidFill>
                  <a:srgbClr val="333399"/>
                </a:solidFill>
                <a:ea typeface="ＭＳ Ｐゴシック" pitchFamily="34" charset="-128"/>
              </a:rPr>
              <a:t>«первый антимонопольный пакет», (2006);</a:t>
            </a:r>
          </a:p>
          <a:p>
            <a:pPr marL="342900" indent="-342900" algn="just" eaLnBrk="1" hangingPunct="1">
              <a:lnSpc>
                <a:spcPct val="115000"/>
              </a:lnSpc>
              <a:buFont typeface="Wingdings" pitchFamily="2" charset="2"/>
              <a:buChar char="ü"/>
            </a:pPr>
            <a:r>
              <a:rPr lang="ru-RU" altLang="ru-RU" b="1">
                <a:solidFill>
                  <a:srgbClr val="333399"/>
                </a:solidFill>
                <a:ea typeface="ＭＳ Ｐゴシック" pitchFamily="34" charset="-128"/>
              </a:rPr>
              <a:t>«второй антимонопольный пакет», (2009) ;</a:t>
            </a:r>
          </a:p>
          <a:p>
            <a:pPr marL="342900" indent="-342900" algn="just" eaLnBrk="1" hangingPunct="1">
              <a:lnSpc>
                <a:spcPct val="115000"/>
              </a:lnSpc>
              <a:buFont typeface="Wingdings" pitchFamily="2" charset="2"/>
              <a:buChar char="ü"/>
            </a:pPr>
            <a:r>
              <a:rPr lang="ru-RU" altLang="ru-RU" b="1">
                <a:solidFill>
                  <a:srgbClr val="333399"/>
                </a:solidFill>
                <a:ea typeface="ＭＳ Ｐゴシック" pitchFamily="34" charset="-128"/>
              </a:rPr>
              <a:t>«третий антимонопольный пакет», (2012).</a:t>
            </a:r>
          </a:p>
          <a:p>
            <a:pPr marL="342900" indent="-342900" algn="just" eaLnBrk="1" hangingPunct="1">
              <a:lnSpc>
                <a:spcPct val="115000"/>
              </a:lnSpc>
              <a:buFont typeface="Wingdings" pitchFamily="2" charset="2"/>
              <a:buChar char="ü"/>
            </a:pPr>
            <a:r>
              <a:rPr lang="ru-RU" altLang="ru-RU" b="1">
                <a:solidFill>
                  <a:srgbClr val="333399"/>
                </a:solidFill>
                <a:ea typeface="ＭＳ Ｐゴシック" pitchFamily="34" charset="-128"/>
              </a:rPr>
              <a:t>«четвертый антимонопольный пакет», (2015)</a:t>
            </a:r>
          </a:p>
        </p:txBody>
      </p:sp>
      <p:sp>
        <p:nvSpPr>
          <p:cNvPr id="11270" name="Rectangle 2"/>
          <p:cNvSpPr>
            <a:spLocks noGrp="1"/>
          </p:cNvSpPr>
          <p:nvPr>
            <p:ph type="title" idx="4294967295"/>
          </p:nvPr>
        </p:nvSpPr>
        <p:spPr>
          <a:xfrm>
            <a:off x="0" y="153989"/>
            <a:ext cx="9906000" cy="340368"/>
          </a:xfrm>
        </p:spPr>
        <p:txBody>
          <a:bodyPr lIns="83077" tIns="41538" rIns="83077" bIns="41538" anchor="t"/>
          <a:lstStyle/>
          <a:p>
            <a:pPr algn="r">
              <a:lnSpc>
                <a:spcPts val="2031"/>
              </a:lnSpc>
              <a:buSzPct val="45000"/>
              <a:defRPr/>
            </a:pPr>
            <a:r>
              <a:rPr lang="ru-RU" altLang="ru-RU" sz="2585" b="1" dirty="0">
                <a:solidFill>
                  <a:schemeClr val="bg1"/>
                </a:solidFill>
              </a:rPr>
              <a:t>Модернизация законодательства</a:t>
            </a:r>
          </a:p>
        </p:txBody>
      </p:sp>
      <p:sp>
        <p:nvSpPr>
          <p:cNvPr id="5127" name="Прямоугольник 6"/>
          <p:cNvSpPr>
            <a:spLocks noChangeArrowheads="1"/>
          </p:cNvSpPr>
          <p:nvPr/>
        </p:nvSpPr>
        <p:spPr bwMode="auto">
          <a:xfrm>
            <a:off x="687916" y="5380038"/>
            <a:ext cx="90478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/>
            <a:r>
              <a:rPr lang="ru-RU" altLang="ru-RU" b="1">
                <a:solidFill>
                  <a:srgbClr val="008080"/>
                </a:solidFill>
                <a:ea typeface="ＭＳ Ｐゴシック" pitchFamily="34" charset="-128"/>
              </a:rPr>
              <a:t>Российское антимонопольное законодательство соответствует лучшим мировым практикам</a:t>
            </a:r>
            <a:endParaRPr lang="ru-RU" altLang="ru-RU" b="1">
              <a:solidFill>
                <a:srgbClr val="FF0000"/>
              </a:solidFill>
              <a:ea typeface="ＭＳ Ｐゴシック" pitchFamily="34" charset="-128"/>
            </a:endParaRPr>
          </a:p>
          <a:p>
            <a:pPr marL="342900" indent="-342900" eaLnBrk="1" hangingPunct="1"/>
            <a:endParaRPr lang="ru-RU" altLang="ru-RU">
              <a:solidFill>
                <a:srgbClr val="333399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634156" y="6580188"/>
            <a:ext cx="2311400" cy="304800"/>
          </a:xfrm>
          <a:prstGeom prst="rect">
            <a:avLst/>
          </a:prstGeom>
          <a:noFill/>
        </p:spPr>
        <p:txBody>
          <a:bodyPr/>
          <a:lstStyle/>
          <a:p>
            <a:fld id="{F54B0A2E-0C1C-4B1B-8982-8F242A970CE7}" type="slidenum">
              <a:rPr lang="ru-RU" altLang="ru-RU" sz="1300">
                <a:solidFill>
                  <a:srgbClr val="FFFFFF"/>
                </a:solidFill>
              </a:rPr>
              <a:pPr/>
              <a:t>8</a:t>
            </a:fld>
            <a:endParaRPr lang="ru-RU" altLang="ru-RU" sz="1300">
              <a:solidFill>
                <a:srgbClr val="FFFFFF"/>
              </a:solidFill>
            </a:endParaRP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840979" y="879475"/>
            <a:ext cx="8607557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marL="2857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Font typeface="Wingdings" panose="05000000000000000000" pitchFamily="2" charset="2"/>
              <a:buChar char="ü"/>
              <a:defRPr/>
            </a:pPr>
            <a:r>
              <a:rPr lang="ru-RU" altLang="ru-RU" sz="2585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ФАС – </a:t>
            </a:r>
            <a:r>
              <a:rPr lang="ru-RU" altLang="ru-RU" sz="2954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предупредительного контроля</a:t>
            </a:r>
            <a:endParaRPr lang="ru-RU" altLang="ru-RU" sz="2954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Прямоугольник 1"/>
          <p:cNvSpPr>
            <a:spLocks noChangeArrowheads="1"/>
          </p:cNvSpPr>
          <p:nvPr/>
        </p:nvSpPr>
        <p:spPr bwMode="auto">
          <a:xfrm>
            <a:off x="6045069" y="1484313"/>
            <a:ext cx="373710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800" b="1">
                <a:ea typeface="ＭＳ Ｐゴシック" pitchFamily="34" charset="-128"/>
              </a:rPr>
              <a:t>Введенные в 2012 г. инструменты предупреждения и предостережения доказали свою эффективность</a:t>
            </a:r>
          </a:p>
          <a:p>
            <a:pPr algn="ctr"/>
            <a:endParaRPr lang="ru-RU" altLang="ru-RU" sz="1800" b="1">
              <a:solidFill>
                <a:srgbClr val="FF0000"/>
              </a:solidFill>
              <a:ea typeface="ＭＳ Ｐゴシック" pitchFamily="34" charset="-128"/>
            </a:endParaRPr>
          </a:p>
          <a:p>
            <a:pPr algn="ctr"/>
            <a:r>
              <a:rPr lang="ru-RU" altLang="ru-RU" sz="1800" b="1">
                <a:solidFill>
                  <a:srgbClr val="FF0000"/>
                </a:solidFill>
                <a:ea typeface="ＭＳ Ｐゴシック" pitchFamily="34" charset="-128"/>
              </a:rPr>
              <a:t>Исполнимость предупреждений антимонопольного регулятора – более 75%</a:t>
            </a:r>
          </a:p>
        </p:txBody>
      </p:sp>
      <p:graphicFrame>
        <p:nvGraphicFramePr>
          <p:cNvPr id="10" name="Диаграмма 9">
            <a:extLst>
              <a:ext uri="{FF2B5EF4-FFF2-40B4-BE49-F238E27FC236}"/>
            </a:extLst>
          </p:cNvPr>
          <p:cNvGraphicFramePr/>
          <p:nvPr/>
        </p:nvGraphicFramePr>
        <p:xfrm>
          <a:off x="298869" y="1490745"/>
          <a:ext cx="7356062" cy="386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50" name="TextBox 2"/>
          <p:cNvSpPr txBox="1">
            <a:spLocks noChangeArrowheads="1"/>
          </p:cNvSpPr>
          <p:nvPr/>
        </p:nvSpPr>
        <p:spPr bwMode="auto">
          <a:xfrm>
            <a:off x="464344" y="5589589"/>
            <a:ext cx="89859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800" b="1">
                <a:ea typeface="ＭＳ Ｐゴシック" pitchFamily="34" charset="-128"/>
              </a:rPr>
              <a:t>1 полугодие 2017 года: </a:t>
            </a:r>
          </a:p>
          <a:p>
            <a:r>
              <a:rPr lang="ru-RU" altLang="ru-RU" sz="1800">
                <a:ea typeface="ＭＳ Ｐゴシック" pitchFamily="34" charset="-128"/>
              </a:rPr>
              <a:t>выдано </a:t>
            </a:r>
            <a:r>
              <a:rPr lang="ru-RU" altLang="ru-RU" sz="1800" b="1">
                <a:solidFill>
                  <a:srgbClr val="FF0000"/>
                </a:solidFill>
                <a:ea typeface="ＭＳ Ｐゴシック" pitchFamily="34" charset="-128"/>
              </a:rPr>
              <a:t>2166</a:t>
            </a:r>
            <a:r>
              <a:rPr lang="ru-RU" altLang="ru-RU" sz="1800">
                <a:ea typeface="ＭＳ Ｐゴシック" pitchFamily="34" charset="-128"/>
              </a:rPr>
              <a:t> предупреждений; возбуждено </a:t>
            </a:r>
            <a:r>
              <a:rPr lang="ru-RU" altLang="ru-RU" sz="1800" b="1">
                <a:solidFill>
                  <a:srgbClr val="FF0000"/>
                </a:solidFill>
                <a:ea typeface="ＭＳ Ｐゴシック" pitchFamily="34" charset="-128"/>
              </a:rPr>
              <a:t>1728</a:t>
            </a:r>
            <a:r>
              <a:rPr lang="ru-RU" altLang="ru-RU" sz="1800">
                <a:ea typeface="ＭＳ Ｐゴシック" pitchFamily="34" charset="-128"/>
              </a:rPr>
              <a:t> дел</a:t>
            </a:r>
            <a:endParaRPr lang="en-US" altLang="ru-RU" sz="1800">
              <a:ea typeface="ＭＳ Ｐゴシック" pitchFamily="34" charset="-128"/>
            </a:endParaRPr>
          </a:p>
          <a:p>
            <a:r>
              <a:rPr lang="en-US" altLang="ru-RU" sz="1800" b="1">
                <a:solidFill>
                  <a:srgbClr val="008080"/>
                </a:solidFill>
                <a:ea typeface="ＭＳ Ｐゴシック" pitchFamily="34" charset="-128"/>
              </a:rPr>
              <a:t>- </a:t>
            </a:r>
            <a:r>
              <a:rPr lang="ru-RU" altLang="ru-RU" sz="1800" b="1">
                <a:solidFill>
                  <a:srgbClr val="008080"/>
                </a:solidFill>
                <a:ea typeface="ＭＳ Ｐゴシック" pitchFamily="34" charset="-128"/>
              </a:rPr>
              <a:t>тенденции развития предупредительного контроля развиваются</a:t>
            </a:r>
          </a:p>
        </p:txBody>
      </p:sp>
      <p:sp>
        <p:nvSpPr>
          <p:cNvPr id="8" name="Rectangle 2"/>
          <p:cNvSpPr>
            <a:spLocks noGrp="1"/>
          </p:cNvSpPr>
          <p:nvPr>
            <p:ph type="title" idx="4294967295"/>
          </p:nvPr>
        </p:nvSpPr>
        <p:spPr>
          <a:xfrm>
            <a:off x="0" y="153989"/>
            <a:ext cx="9906000" cy="340368"/>
          </a:xfrm>
        </p:spPr>
        <p:txBody>
          <a:bodyPr lIns="83077" tIns="41538" rIns="83077" bIns="41538" anchor="t"/>
          <a:lstStyle/>
          <a:p>
            <a:pPr algn="r">
              <a:lnSpc>
                <a:spcPts val="2031"/>
              </a:lnSpc>
              <a:buSzPct val="45000"/>
              <a:defRPr/>
            </a:pPr>
            <a:r>
              <a:rPr lang="ru-RU" altLang="ru-RU" sz="2585" b="1" dirty="0">
                <a:solidFill>
                  <a:schemeClr val="bg1"/>
                </a:solidFill>
              </a:rPr>
              <a:t>Модернизация законодательства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 txBox="1">
            <a:spLocks/>
          </p:cNvSpPr>
          <p:nvPr/>
        </p:nvSpPr>
        <p:spPr bwMode="auto">
          <a:xfrm>
            <a:off x="428229" y="1055689"/>
            <a:ext cx="8970433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ru-RU" altLang="ru-RU" sz="3600" b="1" dirty="0" smtClean="0">
                <a:solidFill>
                  <a:srgbClr val="FF0000"/>
                </a:solidFill>
              </a:rPr>
              <a:t>Конкуренция – основа экономической безопасности государства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endParaRPr lang="ru-RU" altLang="ru-RU" sz="2600" b="1" dirty="0" smtClean="0">
              <a:solidFill>
                <a:srgbClr val="FF0000"/>
              </a:solidFill>
            </a:endParaRPr>
          </a:p>
          <a:p>
            <a:pPr marL="36000" algn="just">
              <a:spcBef>
                <a:spcPct val="0"/>
              </a:spcBef>
              <a:buFontTx/>
              <a:buNone/>
              <a:defRPr/>
            </a:pPr>
            <a:r>
              <a:rPr lang="ru-RU" altLang="ru-RU" sz="2600" b="1" dirty="0" smtClean="0">
                <a:solidFill>
                  <a:srgbClr val="262673"/>
                </a:solidFill>
              </a:rPr>
              <a:t>	В целях развития и защиты конкуренции необходимо обеспечить синергию:</a:t>
            </a:r>
          </a:p>
          <a:p>
            <a:pPr marL="36000" algn="just">
              <a:spcBef>
                <a:spcPct val="0"/>
              </a:spcBef>
              <a:buFontTx/>
              <a:buNone/>
              <a:defRPr/>
            </a:pPr>
            <a:endParaRPr lang="ru-RU" altLang="ru-RU" sz="2600" b="1" dirty="0" smtClean="0">
              <a:solidFill>
                <a:srgbClr val="262673"/>
              </a:solidFill>
            </a:endParaRPr>
          </a:p>
          <a:p>
            <a:pPr marL="36000" indent="-4572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600" dirty="0" smtClean="0">
                <a:solidFill>
                  <a:srgbClr val="262673"/>
                </a:solidFill>
              </a:rPr>
              <a:t>законодательной, исполнительной и судебной власти</a:t>
            </a:r>
          </a:p>
          <a:p>
            <a:pPr marL="36000" indent="-4572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600" dirty="0" smtClean="0">
                <a:solidFill>
                  <a:srgbClr val="262673"/>
                </a:solidFill>
              </a:rPr>
              <a:t>федеральных, региональных и муниципальных властей</a:t>
            </a:r>
          </a:p>
          <a:p>
            <a:pPr marL="36000" indent="-457200" algn="just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ru-RU" altLang="ru-RU" sz="2600" dirty="0" smtClean="0">
                <a:solidFill>
                  <a:srgbClr val="262673"/>
                </a:solidFill>
              </a:rPr>
              <a:t>институтов гражданского общества </a:t>
            </a:r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7594600" y="6608764"/>
            <a:ext cx="2311400" cy="276999"/>
          </a:xfrm>
          <a:noFill/>
        </p:spPr>
        <p:txBody>
          <a:bodyPr/>
          <a:lstStyle/>
          <a:p>
            <a:fld id="{8359B193-0A45-42CB-9735-E5828A3DB490}" type="slidenum">
              <a:rPr lang="ru-RU" altLang="ru-RU">
                <a:solidFill>
                  <a:srgbClr val="FFFFFF"/>
                </a:solidFill>
              </a:rPr>
              <a:pPr/>
              <a:t>9</a:t>
            </a:fld>
            <a:endParaRPr lang="ru-RU" altLang="ru-RU">
              <a:solidFill>
                <a:srgbClr val="FFFFF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923529" y="139700"/>
            <a:ext cx="8669469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333399"/>
                </a:solidFill>
                <a:latin typeface="Arial" pitchFamily="34" charset="0"/>
              </a:defRPr>
            </a:lvl9pPr>
          </a:lstStyle>
          <a:p>
            <a:pPr algn="r">
              <a:lnSpc>
                <a:spcPts val="2200"/>
              </a:lnSpc>
              <a:buSzPct val="45000"/>
              <a:buFont typeface="StarSymbol"/>
              <a:buNone/>
              <a:defRPr/>
            </a:pPr>
            <a:r>
              <a:rPr lang="ru-RU" sz="2800" b="1" kern="0" dirty="0" smtClean="0">
                <a:solidFill>
                  <a:srgbClr val="FFFFFF"/>
                </a:solidFill>
                <a:ea typeface="ＭＳ Ｐゴシック" pitchFamily="34" charset="-128"/>
              </a:rPr>
              <a:t>Синергия взаимодействия</a:t>
            </a:r>
            <a:endParaRPr lang="ru-RU" sz="2800" b="1" kern="0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333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формление по умолчанию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Оформление по умолчанию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2193</Words>
  <Application>Microsoft Office PowerPoint</Application>
  <PresentationFormat>Лист A4 (210x297 мм)</PresentationFormat>
  <Paragraphs>460</Paragraphs>
  <Slides>42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Office Theme</vt:lpstr>
      <vt:lpstr>Слайд 1</vt:lpstr>
      <vt:lpstr>Слайд 2</vt:lpstr>
      <vt:lpstr>Слайд 3</vt:lpstr>
      <vt:lpstr>Национальный план развития конкуренции</vt:lpstr>
      <vt:lpstr>Слайд 5</vt:lpstr>
      <vt:lpstr>Основы государственной политики</vt:lpstr>
      <vt:lpstr>Модернизация законодательства</vt:lpstr>
      <vt:lpstr>Модернизация законодательства</vt:lpstr>
      <vt:lpstr>Слайд 9</vt:lpstr>
      <vt:lpstr>Слайд 10</vt:lpstr>
      <vt:lpstr>Слайд 11</vt:lpstr>
      <vt:lpstr>Слайд 12</vt:lpstr>
      <vt:lpstr>Модернизация законодательства</vt:lpstr>
      <vt:lpstr>Слайд 14</vt:lpstr>
      <vt:lpstr>О проекте реформы КНД</vt:lpstr>
      <vt:lpstr>Виды контроля, участвующие в проекте</vt:lpstr>
      <vt:lpstr>Цели проекта</vt:lpstr>
      <vt:lpstr>Направления (приоритетные проекты) реформы</vt:lpstr>
      <vt:lpstr>Слайд 19</vt:lpstr>
      <vt:lpstr>Модернизация законодательства</vt:lpstr>
      <vt:lpstr>Внедрение риск-ориентированного подхода ФАС</vt:lpstr>
      <vt:lpstr>Синергия полномочий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Работа Ингушского УФАС по теме специализации </vt:lpstr>
      <vt:lpstr>Слайд 34</vt:lpstr>
      <vt:lpstr>Слайд 35</vt:lpstr>
      <vt:lpstr>Слайд 36</vt:lpstr>
      <vt:lpstr>Слайд 37</vt:lpstr>
      <vt:lpstr>ЗАКОНОДАТЕЛЬСТВО</vt:lpstr>
      <vt:lpstr>РЕАЛИЗАЦИЯ ИНСТИТУТА КОМПЛАЕНСА</vt:lpstr>
      <vt:lpstr>ПОЗИЦИЯ/ВЫВОДЫ</vt:lpstr>
      <vt:lpstr>Слайд 41</vt:lpstr>
      <vt:lpstr>Слайд 42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Нагайчук Е.Г.</dc:creator>
  <cp:lastModifiedBy>ramazan evloev</cp:lastModifiedBy>
  <cp:revision>25</cp:revision>
  <dcterms:created xsi:type="dcterms:W3CDTF">2018-03-07T12:06:24Z</dcterms:created>
  <dcterms:modified xsi:type="dcterms:W3CDTF">2018-03-15T09:53:45Z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2018-02-13T00:00:00Z</vt:filetime>
  </property>
  <property fmtid="{D5CDD505-2E9C-101B-9397-08002B2CF9AE}" pid="3" name="LastSaved">
    <vt:filetime>2018-03-07T00:00:00Z</vt:filetime>
  </property>
</Properties>
</file>