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15" r:id="rId3"/>
    <p:sldId id="523" r:id="rId4"/>
    <p:sldId id="546" r:id="rId5"/>
    <p:sldId id="548" r:id="rId6"/>
    <p:sldId id="541" r:id="rId7"/>
    <p:sldId id="552" r:id="rId8"/>
    <p:sldId id="491" r:id="rId9"/>
  </p:sldIdLst>
  <p:sldSz cx="9906000" cy="6858000" type="A4"/>
  <p:notesSz cx="6797675" cy="99298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0033"/>
    <a:srgbClr val="F1F8F9"/>
    <a:srgbClr val="009999"/>
    <a:srgbClr val="FFFF66"/>
    <a:srgbClr val="FF7C80"/>
    <a:srgbClr val="66CCFF"/>
    <a:srgbClr val="993300"/>
    <a:srgbClr val="B7EFFE"/>
    <a:srgbClr val="FEF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6" autoAdjust="0"/>
    <p:restoredTop sz="94652" autoAdjust="0"/>
  </p:normalViewPr>
  <p:slideViewPr>
    <p:cSldViewPr>
      <p:cViewPr varScale="1">
        <p:scale>
          <a:sx n="83" d="100"/>
          <a:sy n="83" d="100"/>
        </p:scale>
        <p:origin x="1404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2" y="0"/>
            <a:ext cx="294657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6AE5EAC-80BF-4BA1-B2E8-C94249DABFA0}" type="datetime1">
              <a:rPr lang="ru-RU"/>
              <a:pPr>
                <a:defRPr/>
              </a:pPr>
              <a:t>31.07.2018</a:t>
            </a:fld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59"/>
            <a:ext cx="294657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2" y="9431259"/>
            <a:ext cx="294657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9665C8D-11B1-4021-A288-E614721BD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21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>
            <a:lvl1pPr algn="l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>
            <a:lvl1pPr algn="r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7210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5629"/>
            <a:ext cx="5438464" cy="446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9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b" anchorCtr="0" compatLnSpc="1">
            <a:prstTxWarp prst="textNoShape">
              <a:avLst/>
            </a:prstTxWarp>
          </a:bodyPr>
          <a:lstStyle>
            <a:lvl1pPr algn="l" defTabSz="93753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31259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9" tIns="46869" rIns="93739" bIns="46869" numCol="1" anchor="b" anchorCtr="0" compatLnSpc="1">
            <a:prstTxWarp prst="textNoShape">
              <a:avLst/>
            </a:prstTxWarp>
          </a:bodyPr>
          <a:lstStyle>
            <a:lvl1pPr algn="r" defTabSz="937531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005604-A170-4865-846F-9661DE587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190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05604-A170-4865-846F-9661DE58751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28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005604-A170-4865-846F-9661DE58751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979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ea typeface="ＭＳ Ｐゴシック" panose="020B0600070205080204" pitchFamily="34" charset="-128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753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745" indent="-287979" defTabSz="93753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915" indent="-230383" defTabSz="93753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2682" indent="-230383" defTabSz="93753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3448" indent="-230383" defTabSz="93753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4214" indent="-230383" defTabSz="937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4980" indent="-230383" defTabSz="937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5746" indent="-230383" defTabSz="937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6512" indent="-230383" defTabSz="937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3CE3383-14EC-4C92-9762-B04A586BD865}" type="slidenum">
              <a:rPr lang="ru-RU" smtClean="0"/>
              <a:pPr>
                <a:spcBef>
                  <a:spcPct val="0"/>
                </a:spcBef>
              </a:pPr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7990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/>
          <a:srcRect t="7895"/>
          <a:stretch>
            <a:fillRect/>
          </a:stretch>
        </p:blipFill>
        <p:spPr bwMode="auto">
          <a:xfrm>
            <a:off x="0" y="0"/>
            <a:ext cx="990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08DE-2C27-48F5-9E06-6E129C7F4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DFEC-5A7F-4442-8F7D-C4257BA78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7F927-1CF7-471D-881F-B55036FF4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5F36B-010B-4FD4-92B7-E26B59329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5"/>
            <a:ext cx="89154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48C5F-DBF0-471A-82B1-2E5891AB6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43"/>
            <a:ext cx="89154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C2CC3-F706-4867-9B59-08F96A92D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874B0-398E-41D5-ABD7-3F32515CF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B99B-483E-4B45-B3D4-153CC3392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E3D4-C952-4ADD-9C4E-118345FCE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C51F-9533-42FD-ACF1-89A929260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C67C2-8764-401C-88D3-B423BB8EE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D914-8D8A-4BDD-B083-1736F757E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EA6FA-79F8-41FA-9DE2-986A37E9D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D17BF-C98B-4F35-A279-949FC0014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906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288" y="6580188"/>
            <a:ext cx="231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9576C30-1975-437A-B957-D9966ED88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D2747C9A7CE64E55AD641737008B65B596CD4D223BFCB98EB810C8E7B64D9E16E836105FA98711BXBZ0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079"/>
          <p:cNvSpPr>
            <a:spLocks noChangeArrowheads="1"/>
          </p:cNvSpPr>
          <p:nvPr/>
        </p:nvSpPr>
        <p:spPr bwMode="auto">
          <a:xfrm>
            <a:off x="380968" y="2276872"/>
            <a:ext cx="936148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ФЕДЕРАЛЬНАЯ АНТИМОНОПОЛЬНАЯ СЛУЖБА</a:t>
            </a:r>
          </a:p>
          <a:p>
            <a:endParaRPr lang="ru-RU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 smtClean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внебиржевых </a:t>
            </a:r>
            <a:r>
              <a:rPr lang="ru-RU" sz="32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сделок</a:t>
            </a:r>
            <a:r>
              <a:rPr lang="en-US" sz="32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ru-RU" sz="32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пшеницей 3 и 4 класса</a:t>
            </a:r>
            <a:endParaRPr lang="ru-RU" sz="2000" b="1" dirty="0" smtClean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</a:t>
            </a:r>
          </a:p>
          <a:p>
            <a:pPr algn="just"/>
            <a:endParaRPr lang="ru-RU" sz="1600" b="1" dirty="0" smtClean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 smtClean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</a:t>
            </a:r>
            <a:endParaRPr lang="ru-RU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Rectangle 26"/>
          <p:cNvSpPr>
            <a:spLocks noChangeArrowheads="1"/>
          </p:cNvSpPr>
          <p:nvPr/>
        </p:nvSpPr>
        <p:spPr bwMode="auto">
          <a:xfrm>
            <a:off x="2309794" y="0"/>
            <a:ext cx="7596206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000" b="1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22"/>
          <p:cNvSpPr txBox="1">
            <a:spLocks/>
          </p:cNvSpPr>
          <p:nvPr/>
        </p:nvSpPr>
        <p:spPr bwMode="auto">
          <a:xfrm>
            <a:off x="0" y="0"/>
            <a:ext cx="9906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r" eaLnBrk="0" hangingPunct="0">
              <a:spcBef>
                <a:spcPct val="20000"/>
              </a:spcBef>
              <a:defRPr/>
            </a:pPr>
            <a:r>
              <a:rPr lang="ru-RU" sz="2800" b="1" kern="0" dirty="0" smtClean="0">
                <a:solidFill>
                  <a:schemeClr val="bg1"/>
                </a:solidFill>
                <a:cs typeface="Times New Roman" pitchFamily="18" charset="0"/>
              </a:rPr>
              <a:t>Регистрация внебиржевых сделок</a:t>
            </a:r>
            <a:endParaRPr lang="ru-RU" sz="2800" b="1" kern="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7" name="Текст 22"/>
          <p:cNvSpPr txBox="1">
            <a:spLocks/>
          </p:cNvSpPr>
          <p:nvPr/>
        </p:nvSpPr>
        <p:spPr>
          <a:xfrm>
            <a:off x="238092" y="980728"/>
            <a:ext cx="9429816" cy="5520106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</a:rPr>
              <a:t>Правовая база: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8080"/>
                </a:solidFill>
              </a:rPr>
              <a:t>Федеральный </a:t>
            </a:r>
            <a:r>
              <a:rPr lang="ru-RU" sz="2400" b="1" dirty="0" smtClean="0">
                <a:solidFill>
                  <a:srgbClr val="008080"/>
                </a:solidFill>
              </a:rPr>
              <a:t>от </a:t>
            </a:r>
            <a:r>
              <a:rPr lang="ru-RU" sz="2400" b="1" dirty="0">
                <a:solidFill>
                  <a:srgbClr val="008080"/>
                </a:solidFill>
              </a:rPr>
              <a:t>21.11.2011 N 325-ФЗ </a:t>
            </a:r>
            <a:r>
              <a:rPr lang="ru-RU" sz="2400" b="1" dirty="0" smtClean="0">
                <a:solidFill>
                  <a:srgbClr val="008080"/>
                </a:solidFill>
              </a:rPr>
              <a:t>"</a:t>
            </a:r>
            <a:r>
              <a:rPr lang="ru-RU" sz="2400" b="1" dirty="0">
                <a:solidFill>
                  <a:srgbClr val="008080"/>
                </a:solidFill>
              </a:rPr>
              <a:t>Об организованных торгах" </a:t>
            </a:r>
            <a:r>
              <a:rPr lang="ru-RU" sz="2400" b="1" dirty="0" smtClean="0">
                <a:solidFill>
                  <a:srgbClr val="008080"/>
                </a:solidFill>
              </a:rPr>
              <a:t>(статья 11)</a:t>
            </a:r>
            <a:endParaRPr lang="en-US" sz="2400" b="1" dirty="0">
              <a:solidFill>
                <a:srgbClr val="00808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8080"/>
                </a:solidFill>
              </a:rPr>
              <a:t>постановление Правительства Российской Федерации от 23.07.2013 № 623 «Об утверждении Положения о предоставлении информации о заключенных сторонами не на организованных торгах договорах, обязательства по которым предусматривают переход права собственности на товар, допущенный к организованным торгам, а также о ведении реестра таких договоров и предоставлении информации из указанного реестра</a:t>
            </a:r>
            <a:r>
              <a:rPr lang="ru-RU" sz="2400" b="1" dirty="0" smtClean="0">
                <a:solidFill>
                  <a:srgbClr val="008080"/>
                </a:solidFill>
              </a:rPr>
              <a:t>» (далее – Положение)</a:t>
            </a:r>
            <a:endParaRPr lang="ru-RU" sz="2400" b="1" dirty="0" smtClean="0">
              <a:solidFill>
                <a:srgbClr val="008080"/>
              </a:solidFill>
            </a:endParaRPr>
          </a:p>
          <a:p>
            <a:pPr algn="l"/>
            <a:endParaRPr lang="ru-RU" sz="2400" dirty="0" smtClean="0">
              <a:solidFill>
                <a:srgbClr val="008080"/>
              </a:solidFill>
              <a:latin typeface="+mn-lt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rgbClr val="008080"/>
                </a:solidFill>
              </a:rPr>
              <a:t> </a:t>
            </a:r>
            <a:endParaRPr lang="ru-RU" sz="1800" b="1" dirty="0" smtClean="0">
              <a:solidFill>
                <a:srgbClr val="008080"/>
              </a:solidFill>
              <a:latin typeface="+mn-lt"/>
              <a:cs typeface="Times New Roman" pitchFamily="18" charset="0"/>
            </a:endParaRPr>
          </a:p>
          <a:p>
            <a:pPr algn="l"/>
            <a:endParaRPr lang="ru-RU" sz="1800" b="1" dirty="0">
              <a:solidFill>
                <a:srgbClr val="008080"/>
              </a:solidFill>
              <a:latin typeface="+mn-lt"/>
              <a:cs typeface="Times New Roman" pitchFamily="18" charset="0"/>
            </a:endParaRPr>
          </a:p>
          <a:p>
            <a:pPr algn="l"/>
            <a:endParaRPr lang="ru-RU" sz="1800" b="1" dirty="0" smtClean="0">
              <a:solidFill>
                <a:srgbClr val="008080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22"/>
          <p:cNvSpPr txBox="1">
            <a:spLocks/>
          </p:cNvSpPr>
          <p:nvPr/>
        </p:nvSpPr>
        <p:spPr bwMode="auto">
          <a:xfrm>
            <a:off x="0" y="0"/>
            <a:ext cx="9906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r" eaLnBrk="0" hangingPunct="0">
              <a:spcBef>
                <a:spcPct val="20000"/>
              </a:spcBef>
              <a:defRPr/>
            </a:pPr>
            <a:r>
              <a:rPr lang="ru-RU" sz="2800" b="1" kern="0" dirty="0" smtClean="0">
                <a:solidFill>
                  <a:schemeClr val="bg1"/>
                </a:solidFill>
                <a:cs typeface="Times New Roman" pitchFamily="18" charset="0"/>
              </a:rPr>
              <a:t>Какие договора подлежат регистрации</a:t>
            </a:r>
            <a:endParaRPr lang="ru-RU" sz="2800" b="1" kern="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7" name="Текст 22"/>
          <p:cNvSpPr txBox="1">
            <a:spLocks/>
          </p:cNvSpPr>
          <p:nvPr/>
        </p:nvSpPr>
        <p:spPr>
          <a:xfrm>
            <a:off x="238092" y="704381"/>
            <a:ext cx="9429816" cy="5671468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ru-RU" sz="2000" dirty="0" smtClean="0">
                <a:solidFill>
                  <a:srgbClr val="008080"/>
                </a:solidFill>
              </a:rPr>
              <a:t> </a:t>
            </a:r>
          </a:p>
          <a:p>
            <a:pPr algn="l"/>
            <a:endParaRPr lang="ru-RU" sz="2000" dirty="0" smtClean="0">
              <a:solidFill>
                <a:srgbClr val="00808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4488" y="760039"/>
            <a:ext cx="914501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</a:rPr>
              <a:t>На рынке сельскохозяйственной продукции</a:t>
            </a:r>
            <a:r>
              <a:rPr lang="ru-RU" sz="2000" dirty="0" smtClean="0">
                <a:solidFill>
                  <a:srgbClr val="008080"/>
                </a:solidFill>
              </a:rPr>
              <a:t> </a:t>
            </a:r>
          </a:p>
          <a:p>
            <a:pPr algn="l"/>
            <a:r>
              <a:rPr lang="ru-RU" sz="2000" dirty="0" smtClean="0">
                <a:solidFill>
                  <a:srgbClr val="008080"/>
                </a:solidFill>
              </a:rPr>
              <a:t>Информация о внебиржевых договорах в отношении  пшеницы 3-го и 4-го класса при объеме реализации группой лиц производителя за предшествующий год свыше 10 тыс. тонн и объеме сделки более 60 тонн (подпункт г) пункта 2 Положения).</a:t>
            </a:r>
          </a:p>
          <a:p>
            <a:pPr algn="l"/>
            <a:endParaRPr lang="ru-RU" sz="2000" dirty="0" smtClean="0">
              <a:solidFill>
                <a:srgbClr val="00808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4528" y="2846475"/>
            <a:ext cx="8496944" cy="2671332"/>
          </a:xfrm>
          <a:prstGeom prst="rect">
            <a:avLst/>
          </a:prstGeom>
          <a:solidFill>
            <a:srgbClr val="F1F8F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Группа лиц производителя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33017" y="3553248"/>
            <a:ext cx="2160240" cy="720080"/>
          </a:xfrm>
          <a:prstGeom prst="rect">
            <a:avLst/>
          </a:prstGeom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8080"/>
                </a:solidFill>
              </a:rPr>
              <a:t>Агент</a:t>
            </a:r>
            <a:endParaRPr lang="ru-RU" sz="2000" b="1" dirty="0">
              <a:solidFill>
                <a:srgbClr val="00808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73064" y="4286873"/>
            <a:ext cx="2069422" cy="720080"/>
          </a:xfrm>
          <a:prstGeom prst="rect">
            <a:avLst/>
          </a:prstGeom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8080"/>
                </a:solidFill>
              </a:rPr>
              <a:t>Торговый дом</a:t>
            </a:r>
            <a:endParaRPr lang="ru-RU" sz="2000" b="1" dirty="0">
              <a:solidFill>
                <a:srgbClr val="00808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45651" y="3540115"/>
            <a:ext cx="2376264" cy="720080"/>
          </a:xfrm>
          <a:prstGeom prst="rect">
            <a:avLst/>
          </a:prstGeom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8080"/>
                </a:solidFill>
              </a:rPr>
              <a:t>Производитель </a:t>
            </a:r>
            <a:endParaRPr lang="ru-RU" sz="2000" b="1" dirty="0">
              <a:solidFill>
                <a:srgbClr val="008080"/>
              </a:solidFill>
            </a:endParaRPr>
          </a:p>
        </p:txBody>
      </p:sp>
      <p:cxnSp>
        <p:nvCxnSpPr>
          <p:cNvPr id="18" name="Прямая со стрелкой 17"/>
          <p:cNvCxnSpPr>
            <a:stCxn id="16" idx="1"/>
            <a:endCxn id="14" idx="3"/>
          </p:cNvCxnSpPr>
          <p:nvPr/>
        </p:nvCxnSpPr>
        <p:spPr>
          <a:xfrm flipH="1">
            <a:off x="3293257" y="3900155"/>
            <a:ext cx="3052394" cy="13133"/>
          </a:xfrm>
          <a:prstGeom prst="straightConnector1">
            <a:avLst/>
          </a:prstGeom>
          <a:ln w="254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6" idx="2"/>
            <a:endCxn id="15" idx="3"/>
          </p:cNvCxnSpPr>
          <p:nvPr/>
        </p:nvCxnSpPr>
        <p:spPr>
          <a:xfrm flipH="1">
            <a:off x="5942486" y="4260195"/>
            <a:ext cx="1591297" cy="386718"/>
          </a:xfrm>
          <a:prstGeom prst="straightConnector1">
            <a:avLst/>
          </a:prstGeom>
          <a:ln w="254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5" idx="2"/>
            <a:endCxn id="41" idx="0"/>
          </p:cNvCxnSpPr>
          <p:nvPr/>
        </p:nvCxnSpPr>
        <p:spPr>
          <a:xfrm>
            <a:off x="4907775" y="5006953"/>
            <a:ext cx="9221" cy="768148"/>
          </a:xfrm>
          <a:prstGeom prst="straightConnector1">
            <a:avLst/>
          </a:prstGeom>
          <a:ln w="254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533783" y="4257269"/>
            <a:ext cx="0" cy="899923"/>
          </a:xfrm>
          <a:prstGeom prst="line">
            <a:avLst/>
          </a:prstGeom>
          <a:ln w="254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41" idx="0"/>
          </p:cNvCxnSpPr>
          <p:nvPr/>
        </p:nvCxnSpPr>
        <p:spPr>
          <a:xfrm flipH="1">
            <a:off x="4916996" y="5157192"/>
            <a:ext cx="2616788" cy="617909"/>
          </a:xfrm>
          <a:prstGeom prst="straightConnector1">
            <a:avLst/>
          </a:prstGeom>
          <a:ln w="254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4" idx="2"/>
          </p:cNvCxnSpPr>
          <p:nvPr/>
        </p:nvCxnSpPr>
        <p:spPr>
          <a:xfrm>
            <a:off x="2213137" y="4273328"/>
            <a:ext cx="0" cy="969005"/>
          </a:xfrm>
          <a:prstGeom prst="line">
            <a:avLst/>
          </a:prstGeom>
          <a:ln w="254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41" idx="0"/>
          </p:cNvCxnSpPr>
          <p:nvPr/>
        </p:nvCxnSpPr>
        <p:spPr>
          <a:xfrm>
            <a:off x="2216696" y="5229200"/>
            <a:ext cx="2700300" cy="545901"/>
          </a:xfrm>
          <a:prstGeom prst="straightConnector1">
            <a:avLst/>
          </a:prstGeom>
          <a:ln w="254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008784" y="5775101"/>
            <a:ext cx="3816424" cy="717789"/>
          </a:xfrm>
          <a:prstGeom prst="rect">
            <a:avLst/>
          </a:prstGeom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8080"/>
                </a:solidFill>
              </a:rPr>
              <a:t>Третьи лица</a:t>
            </a:r>
          </a:p>
          <a:p>
            <a:pPr algn="ctr"/>
            <a:r>
              <a:rPr lang="ru-RU" sz="1800" b="1" dirty="0" smtClean="0">
                <a:solidFill>
                  <a:srgbClr val="008080"/>
                </a:solidFill>
              </a:rPr>
              <a:t>свыше 10 тыс. т</a:t>
            </a:r>
            <a:endParaRPr lang="ru-RU" sz="1800" b="1" dirty="0">
              <a:solidFill>
                <a:srgbClr val="00808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088905" y="3478335"/>
            <a:ext cx="1635757" cy="360041"/>
          </a:xfrm>
          <a:prstGeom prst="rect">
            <a:avLst/>
          </a:prstGeom>
          <a:solidFill>
            <a:srgbClr val="F1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080"/>
                </a:solidFill>
              </a:rPr>
              <a:t>более 60 т</a:t>
            </a:r>
            <a:endParaRPr lang="ru-RU" sz="1600" b="1" dirty="0">
              <a:solidFill>
                <a:srgbClr val="00808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920552" y="4485130"/>
            <a:ext cx="1246590" cy="360041"/>
          </a:xfrm>
          <a:prstGeom prst="rect">
            <a:avLst/>
          </a:prstGeom>
          <a:solidFill>
            <a:srgbClr val="F1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8080"/>
                </a:solidFill>
              </a:rPr>
              <a:t>б</a:t>
            </a:r>
            <a:r>
              <a:rPr lang="ru-RU" sz="1600" b="1" dirty="0" smtClean="0">
                <a:solidFill>
                  <a:srgbClr val="008080"/>
                </a:solidFill>
              </a:rPr>
              <a:t>олее 60 т</a:t>
            </a:r>
            <a:endParaRPr lang="ru-RU" sz="1600" b="1" dirty="0">
              <a:solidFill>
                <a:srgbClr val="00808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634288" y="4485129"/>
            <a:ext cx="1301606" cy="360041"/>
          </a:xfrm>
          <a:prstGeom prst="rect">
            <a:avLst/>
          </a:prstGeom>
          <a:solidFill>
            <a:srgbClr val="F1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080"/>
                </a:solidFill>
              </a:rPr>
              <a:t>более 60 т</a:t>
            </a:r>
            <a:endParaRPr lang="ru-RU" sz="1600" b="1" dirty="0">
              <a:solidFill>
                <a:srgbClr val="00808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952999" y="5102583"/>
            <a:ext cx="1260141" cy="291087"/>
          </a:xfrm>
          <a:prstGeom prst="rect">
            <a:avLst/>
          </a:prstGeom>
          <a:solidFill>
            <a:srgbClr val="F1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080"/>
                </a:solidFill>
              </a:rPr>
              <a:t>более 60 т</a:t>
            </a:r>
            <a:endParaRPr lang="ru-RU" sz="1600" b="1" dirty="0">
              <a:solidFill>
                <a:srgbClr val="00808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082119" y="4625500"/>
            <a:ext cx="1262478" cy="360041"/>
          </a:xfrm>
          <a:prstGeom prst="rect">
            <a:avLst/>
          </a:prstGeom>
          <a:solidFill>
            <a:srgbClr val="F1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8080"/>
                </a:solidFill>
              </a:rPr>
              <a:t>б</a:t>
            </a:r>
            <a:r>
              <a:rPr lang="ru-RU" sz="1600" b="1" dirty="0" smtClean="0">
                <a:solidFill>
                  <a:srgbClr val="008080"/>
                </a:solidFill>
              </a:rPr>
              <a:t>олее 60 т</a:t>
            </a:r>
            <a:endParaRPr lang="ru-RU" sz="16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22"/>
          <p:cNvSpPr txBox="1">
            <a:spLocks/>
          </p:cNvSpPr>
          <p:nvPr/>
        </p:nvSpPr>
        <p:spPr bwMode="auto">
          <a:xfrm>
            <a:off x="0" y="0"/>
            <a:ext cx="9906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r" eaLnBrk="0" hangingPunct="0">
              <a:spcBef>
                <a:spcPct val="20000"/>
              </a:spcBef>
              <a:defRPr/>
            </a:pPr>
            <a:r>
              <a:rPr lang="ru-RU" sz="2000" b="1" kern="0" dirty="0" smtClean="0">
                <a:solidFill>
                  <a:schemeClr val="bg1"/>
                </a:solidFill>
                <a:cs typeface="Times New Roman" pitchFamily="18" charset="0"/>
              </a:rPr>
              <a:t>О каких договорах, кем и в какие сроки предоставляется информация</a:t>
            </a:r>
            <a:endParaRPr lang="ru-RU" sz="2000" b="1" kern="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7" name="Текст 22"/>
          <p:cNvSpPr txBox="1">
            <a:spLocks/>
          </p:cNvSpPr>
          <p:nvPr/>
        </p:nvSpPr>
        <p:spPr>
          <a:xfrm>
            <a:off x="238092" y="908720"/>
            <a:ext cx="9429816" cy="5671468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ru-RU" sz="2000" dirty="0" smtClean="0">
                <a:solidFill>
                  <a:srgbClr val="008080"/>
                </a:solidFill>
              </a:rPr>
              <a:t> </a:t>
            </a:r>
          </a:p>
          <a:p>
            <a:pPr algn="l"/>
            <a:endParaRPr lang="ru-RU" sz="2000" dirty="0" smtClean="0">
              <a:solidFill>
                <a:srgbClr val="00808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092" y="1057960"/>
            <a:ext cx="942981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 smtClean="0">
                <a:solidFill>
                  <a:srgbClr val="008080"/>
                </a:solidFill>
              </a:rPr>
              <a:t>Предоставлению на биржу подлежит информация о внебиржевых договорах</a:t>
            </a:r>
            <a:r>
              <a:rPr lang="ru-RU" sz="2000" dirty="0" smtClean="0">
                <a:solidFill>
                  <a:srgbClr val="008080"/>
                </a:solidFill>
              </a:rPr>
              <a:t>, заключенных производителями этих товаров, лицами, входящими в группу лиц с производителями, или лицами, действующими в интересах и за счет указанных лиц (пункт 6 Положения).</a:t>
            </a:r>
          </a:p>
          <a:p>
            <a:pPr algn="just">
              <a:spcBef>
                <a:spcPts val="600"/>
              </a:spcBef>
            </a:pPr>
            <a:r>
              <a:rPr lang="ru-RU" sz="2000" b="1" dirty="0" smtClean="0">
                <a:solidFill>
                  <a:srgbClr val="008080"/>
                </a:solidFill>
              </a:rPr>
              <a:t>Обязанность своевременного предоставления полной и достоверной информации</a:t>
            </a:r>
            <a:r>
              <a:rPr lang="ru-RU" sz="2000" dirty="0" smtClean="0">
                <a:solidFill>
                  <a:srgbClr val="008080"/>
                </a:solidFill>
              </a:rPr>
              <a:t> о внебиржевом договоре возлагается на лицо, осуществившее отчуждение биржевого товара на внебиржевом рынке (пункт 8 Положения)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rgbClr val="C00000"/>
                </a:solidFill>
              </a:rPr>
              <a:t>Производитель</a:t>
            </a:r>
            <a:r>
              <a:rPr lang="ru-RU" sz="2000" dirty="0" smtClean="0">
                <a:solidFill>
                  <a:srgbClr val="008080"/>
                </a:solidFill>
              </a:rPr>
              <a:t> – торговый дом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rgbClr val="C00000"/>
                </a:solidFill>
              </a:rPr>
              <a:t>Производитель</a:t>
            </a:r>
            <a:r>
              <a:rPr lang="ru-RU" sz="2000" dirty="0" smtClean="0">
                <a:solidFill>
                  <a:srgbClr val="008080"/>
                </a:solidFill>
              </a:rPr>
              <a:t> – третьи лица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rgbClr val="C00000"/>
                </a:solidFill>
              </a:rPr>
              <a:t>Торговый дом </a:t>
            </a:r>
            <a:r>
              <a:rPr lang="ru-RU" sz="2000" dirty="0" smtClean="0">
                <a:solidFill>
                  <a:srgbClr val="008080"/>
                </a:solidFill>
              </a:rPr>
              <a:t>– третьи лица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rgbClr val="C00000"/>
                </a:solidFill>
              </a:rPr>
              <a:t>Агент</a:t>
            </a:r>
            <a:r>
              <a:rPr lang="ru-RU" sz="2000" dirty="0" smtClean="0">
                <a:solidFill>
                  <a:srgbClr val="008080"/>
                </a:solidFill>
              </a:rPr>
              <a:t> – третьи лица</a:t>
            </a:r>
          </a:p>
          <a:p>
            <a:pPr algn="just">
              <a:spcBef>
                <a:spcPts val="600"/>
              </a:spcBef>
            </a:pPr>
            <a:r>
              <a:rPr lang="ru-RU" sz="2000" b="1" dirty="0" smtClean="0">
                <a:solidFill>
                  <a:srgbClr val="008080"/>
                </a:solidFill>
              </a:rPr>
              <a:t>Информация о внебиржевых договорах подлежит представлению на биржу в </a:t>
            </a:r>
            <a:r>
              <a:rPr lang="ru-RU" sz="2000" b="1" dirty="0">
                <a:solidFill>
                  <a:srgbClr val="008080"/>
                </a:solidFill>
              </a:rPr>
              <a:t>срок</a:t>
            </a:r>
            <a:r>
              <a:rPr lang="ru-RU" sz="2000" dirty="0">
                <a:solidFill>
                  <a:srgbClr val="008080"/>
                </a:solidFill>
              </a:rPr>
              <a:t> не позднее 3 рабочих дней </a:t>
            </a:r>
            <a:r>
              <a:rPr lang="ru-RU" sz="2000" u="sng" dirty="0">
                <a:solidFill>
                  <a:srgbClr val="008080"/>
                </a:solidFill>
              </a:rPr>
              <a:t>со дня определения</a:t>
            </a:r>
            <a:r>
              <a:rPr lang="ru-RU" sz="2000" dirty="0">
                <a:solidFill>
                  <a:srgbClr val="008080"/>
                </a:solidFill>
              </a:rPr>
              <a:t> сторонами внебиржевого договора </a:t>
            </a:r>
            <a:r>
              <a:rPr lang="ru-RU" sz="2000" u="sng" dirty="0">
                <a:solidFill>
                  <a:srgbClr val="008080"/>
                </a:solidFill>
              </a:rPr>
              <a:t>всех сведений,</a:t>
            </a:r>
            <a:r>
              <a:rPr lang="ru-RU" sz="2000" dirty="0">
                <a:solidFill>
                  <a:srgbClr val="008080"/>
                </a:solidFill>
              </a:rPr>
              <a:t> предусмотренных подпунктами «а» - «к» и «м» - «т» пункта 13 Положения, а в случае внесения изменений во внебиржевой договор (дополнительное соглашение) - со дня изменения соответствующих сведений.</a:t>
            </a:r>
          </a:p>
          <a:p>
            <a:pPr algn="just">
              <a:spcBef>
                <a:spcPts val="600"/>
              </a:spcBef>
            </a:pPr>
            <a:endParaRPr lang="ru-RU" sz="2000" b="1" dirty="0" smtClean="0">
              <a:solidFill>
                <a:srgbClr val="00808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sz="2000" b="1" dirty="0" smtClean="0">
                <a:solidFill>
                  <a:srgbClr val="008080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rgbClr val="008080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22"/>
          <p:cNvSpPr txBox="1">
            <a:spLocks/>
          </p:cNvSpPr>
          <p:nvPr/>
        </p:nvSpPr>
        <p:spPr bwMode="auto">
          <a:xfrm>
            <a:off x="0" y="0"/>
            <a:ext cx="95615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r" eaLnBrk="0" hangingPunct="0">
              <a:spcBef>
                <a:spcPct val="20000"/>
              </a:spcBef>
              <a:defRPr/>
            </a:pPr>
            <a:r>
              <a:rPr lang="ru-RU" sz="2800" b="1" kern="0" dirty="0" smtClean="0">
                <a:solidFill>
                  <a:schemeClr val="bg1"/>
                </a:solidFill>
                <a:cs typeface="Times New Roman" pitchFamily="18" charset="0"/>
              </a:rPr>
              <a:t>Кому предоставляется информация</a:t>
            </a:r>
            <a:endParaRPr lang="ru-RU" sz="2800" b="1" kern="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7" name="Текст 22"/>
          <p:cNvSpPr txBox="1">
            <a:spLocks/>
          </p:cNvSpPr>
          <p:nvPr/>
        </p:nvSpPr>
        <p:spPr>
          <a:xfrm>
            <a:off x="238092" y="980728"/>
            <a:ext cx="9429816" cy="5520106"/>
          </a:xfrm>
          <a:prstGeom prst="rect">
            <a:avLst/>
          </a:prstGeom>
        </p:spPr>
        <p:txBody>
          <a:bodyPr/>
          <a:lstStyle/>
          <a:p>
            <a:pPr algn="l"/>
            <a:endParaRPr lang="ru-RU" sz="1800" dirty="0">
              <a:solidFill>
                <a:srgbClr val="008080"/>
              </a:solidFill>
              <a:cs typeface="Times New Roman" pitchFamily="18" charset="0"/>
            </a:endParaRPr>
          </a:p>
          <a:p>
            <a:pPr algn="l"/>
            <a:endParaRPr lang="ru-RU" sz="2400" b="1" dirty="0" smtClean="0">
              <a:solidFill>
                <a:srgbClr val="C00000"/>
              </a:solidFill>
              <a:latin typeface="+mn-lt"/>
              <a:cs typeface="Times New Roman" pitchFamily="18" charset="0"/>
            </a:endParaRPr>
          </a:p>
          <a:p>
            <a:pPr algn="l"/>
            <a:endParaRPr lang="ru-RU" sz="2400" i="1" dirty="0" smtClean="0">
              <a:solidFill>
                <a:srgbClr val="008080"/>
              </a:solidFill>
              <a:latin typeface="+mn-lt"/>
              <a:cs typeface="Times New Roman" pitchFamily="18" charset="0"/>
            </a:endParaRPr>
          </a:p>
          <a:p>
            <a:pPr marL="285750" indent="-285750" algn="l">
              <a:buFontTx/>
              <a:buChar char="-"/>
            </a:pPr>
            <a:endParaRPr lang="ru-RU" sz="2000" dirty="0" smtClean="0">
              <a:solidFill>
                <a:srgbClr val="008080"/>
              </a:solidFill>
              <a:latin typeface="+mn-lt"/>
              <a:cs typeface="Times New Roman" pitchFamily="18" charset="0"/>
            </a:endParaRPr>
          </a:p>
          <a:p>
            <a:pPr marL="285750" indent="-285750" algn="l">
              <a:buFontTx/>
              <a:buChar char="-"/>
            </a:pPr>
            <a:endParaRPr lang="ru-RU" dirty="0" smtClean="0">
              <a:solidFill>
                <a:srgbClr val="008080"/>
              </a:solidFill>
              <a:latin typeface="+mn-lt"/>
              <a:cs typeface="Times New Roman" pitchFamily="18" charset="0"/>
            </a:endParaRPr>
          </a:p>
          <a:p>
            <a:pPr algn="l"/>
            <a:endParaRPr lang="ru-RU" dirty="0" smtClean="0">
              <a:solidFill>
                <a:srgbClr val="008080"/>
              </a:solidFill>
              <a:latin typeface="+mn-lt"/>
              <a:cs typeface="Times New Roman" pitchFamily="18" charset="0"/>
            </a:endParaRPr>
          </a:p>
          <a:p>
            <a:pPr marL="285750" indent="-285750" algn="l">
              <a:buFontTx/>
              <a:buChar char="-"/>
            </a:pPr>
            <a:endParaRPr lang="ru-RU" sz="1400" dirty="0" smtClean="0">
              <a:solidFill>
                <a:srgbClr val="008080"/>
              </a:solidFill>
              <a:latin typeface="+mn-lt"/>
              <a:cs typeface="Times New Roman" pitchFamily="18" charset="0"/>
            </a:endParaRPr>
          </a:p>
          <a:p>
            <a:pPr marL="285750" indent="-285750" algn="l">
              <a:buFontTx/>
              <a:buChar char="-"/>
            </a:pPr>
            <a:endParaRPr lang="ru-RU" sz="1400" dirty="0">
              <a:solidFill>
                <a:srgbClr val="008080"/>
              </a:solidFill>
              <a:latin typeface="+mn-lt"/>
              <a:cs typeface="Times New Roman" pitchFamily="18" charset="0"/>
            </a:endParaRPr>
          </a:p>
          <a:p>
            <a:pPr marL="285750" indent="-285750" algn="l">
              <a:buFontTx/>
              <a:buChar char="-"/>
            </a:pPr>
            <a:r>
              <a:rPr lang="ru-RU" sz="1400" dirty="0" smtClean="0">
                <a:solidFill>
                  <a:srgbClr val="008080"/>
                </a:solidFill>
                <a:latin typeface="+mn-lt"/>
                <a:cs typeface="Times New Roman" pitchFamily="18" charset="0"/>
              </a:rPr>
              <a:t>        </a:t>
            </a:r>
          </a:p>
          <a:p>
            <a:pPr algn="l"/>
            <a:endParaRPr lang="ru-RU" sz="2000" dirty="0" smtClean="0">
              <a:solidFill>
                <a:srgbClr val="008080"/>
              </a:solidFill>
              <a:latin typeface="+mn-lt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rgbClr val="008080"/>
                </a:solidFill>
                <a:latin typeface="+mn-lt"/>
                <a:cs typeface="Times New Roman" pitchFamily="18" charset="0"/>
              </a:rPr>
              <a:t>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6496" y="1196752"/>
            <a:ext cx="892899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Информация о внебиржевых договорах предоставляется биржам, осуществляющим проведение организованных торгов соответствующим товаром  </a:t>
            </a:r>
            <a:r>
              <a:rPr lang="ru-RU" sz="2200" dirty="0" smtClean="0">
                <a:solidFill>
                  <a:srgbClr val="008080"/>
                </a:solidFill>
              </a:rPr>
              <a:t>(пункт 3 Положения)</a:t>
            </a:r>
          </a:p>
          <a:p>
            <a:pPr algn="l">
              <a:spcBef>
                <a:spcPts val="600"/>
              </a:spcBef>
            </a:pPr>
            <a:r>
              <a:rPr lang="ru-RU" sz="2200" dirty="0" smtClean="0">
                <a:solidFill>
                  <a:srgbClr val="008080"/>
                </a:solidFill>
              </a:rPr>
              <a:t>Сайт Банка России </a:t>
            </a:r>
            <a:r>
              <a:rPr lang="ru-RU" sz="2000" dirty="0">
                <a:solidFill>
                  <a:srgbClr val="C00000"/>
                </a:solidFill>
              </a:rPr>
              <a:t>http://www.cbr.ru/finmarket/supervision/sv_secur/list_commodity_exch/ </a:t>
            </a:r>
          </a:p>
          <a:p>
            <a:pPr algn="l">
              <a:spcBef>
                <a:spcPts val="600"/>
              </a:spcBef>
            </a:pPr>
            <a:r>
              <a:rPr lang="ru-RU" sz="2200" dirty="0" smtClean="0">
                <a:solidFill>
                  <a:srgbClr val="008080"/>
                </a:solidFill>
              </a:rPr>
              <a:t>АО «Национальная товарная биржа» (Группа «Московская биржа»)</a:t>
            </a:r>
          </a:p>
          <a:p>
            <a:pPr algn="l">
              <a:spcBef>
                <a:spcPts val="600"/>
              </a:spcBef>
            </a:pPr>
            <a:r>
              <a:rPr lang="ru-RU" sz="2200" dirty="0" smtClean="0">
                <a:solidFill>
                  <a:srgbClr val="008080"/>
                </a:solidFill>
              </a:rPr>
              <a:t>АО «Крымская биржа»</a:t>
            </a:r>
          </a:p>
          <a:p>
            <a:pPr algn="l">
              <a:spcBef>
                <a:spcPts val="600"/>
              </a:spcBef>
            </a:pPr>
            <a:r>
              <a:rPr lang="ru-RU" sz="2200" dirty="0" smtClean="0">
                <a:solidFill>
                  <a:srgbClr val="008080"/>
                </a:solidFill>
              </a:rPr>
              <a:t>АО «Санкт-Петербургская международная товарно-сырьевая биржа»</a:t>
            </a:r>
          </a:p>
          <a:p>
            <a:pPr algn="l">
              <a:spcBef>
                <a:spcPts val="600"/>
              </a:spcBef>
            </a:pPr>
            <a:r>
              <a:rPr lang="ru-RU" sz="2200" dirty="0" smtClean="0">
                <a:solidFill>
                  <a:srgbClr val="008080"/>
                </a:solidFill>
              </a:rPr>
              <a:t>ОАО «Санкт-Петербургская Биржа»</a:t>
            </a:r>
          </a:p>
          <a:p>
            <a:pPr algn="l">
              <a:spcBef>
                <a:spcPts val="600"/>
              </a:spcBef>
            </a:pPr>
            <a:r>
              <a:rPr lang="ru-RU" sz="2400" b="1" dirty="0" smtClean="0">
                <a:solidFill>
                  <a:srgbClr val="C00000"/>
                </a:solidFill>
              </a:rPr>
              <a:t>Предоставление информации о внебиржевом договоре более чем на одну биржу не допускается</a:t>
            </a:r>
            <a:endParaRPr lang="ru-RU" sz="2400" b="1" u="sng" dirty="0" smtClean="0">
              <a:solidFill>
                <a:srgbClr val="C00000"/>
              </a:solidFill>
              <a:hlinkClick r:id="rId2"/>
            </a:endParaRPr>
          </a:p>
          <a:p>
            <a:pPr algn="just"/>
            <a:endParaRPr lang="ru-RU" sz="2000" dirty="0" smtClean="0">
              <a:hlinkClick r:id="rId2"/>
            </a:endParaRPr>
          </a:p>
          <a:p>
            <a:r>
              <a:rPr lang="ru-RU" sz="2000" dirty="0" smtClean="0">
                <a:solidFill>
                  <a:srgbClr val="008080"/>
                </a:solidFill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667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22"/>
          <p:cNvSpPr txBox="1">
            <a:spLocks/>
          </p:cNvSpPr>
          <p:nvPr/>
        </p:nvSpPr>
        <p:spPr bwMode="auto">
          <a:xfrm>
            <a:off x="0" y="35609"/>
            <a:ext cx="9561512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r" eaLnBrk="0" hangingPunct="0">
              <a:spcBef>
                <a:spcPct val="20000"/>
              </a:spcBef>
              <a:defRPr/>
            </a:pPr>
            <a:r>
              <a:rPr lang="ru-RU" sz="2800" b="1" kern="0" dirty="0" smtClean="0">
                <a:solidFill>
                  <a:schemeClr val="bg1"/>
                </a:solidFill>
                <a:cs typeface="Times New Roman" pitchFamily="18" charset="0"/>
              </a:rPr>
              <a:t>Ответственность</a:t>
            </a:r>
            <a:endParaRPr lang="ru-RU" sz="2400" b="1" kern="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7" name="Текст 22"/>
          <p:cNvSpPr txBox="1">
            <a:spLocks/>
          </p:cNvSpPr>
          <p:nvPr/>
        </p:nvSpPr>
        <p:spPr>
          <a:xfrm>
            <a:off x="238091" y="980728"/>
            <a:ext cx="9323421" cy="5520106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rgbClr val="008080"/>
                </a:solidFill>
              </a:rPr>
              <a:t>Нарушение </a:t>
            </a:r>
            <a:r>
              <a:rPr lang="ru-RU" sz="2400" b="1" dirty="0" smtClean="0">
                <a:solidFill>
                  <a:srgbClr val="008080"/>
                </a:solidFill>
              </a:rPr>
              <a:t>порядка</a:t>
            </a:r>
            <a:r>
              <a:rPr lang="ru-RU" sz="2400" dirty="0" smtClean="0">
                <a:solidFill>
                  <a:srgbClr val="008080"/>
                </a:solidFill>
              </a:rPr>
              <a:t> и (или) </a:t>
            </a:r>
            <a:r>
              <a:rPr lang="ru-RU" sz="2400" b="1" dirty="0" smtClean="0">
                <a:solidFill>
                  <a:srgbClr val="008080"/>
                </a:solidFill>
              </a:rPr>
              <a:t>сроков</a:t>
            </a:r>
            <a:r>
              <a:rPr lang="ru-RU" sz="2400" dirty="0" smtClean="0">
                <a:solidFill>
                  <a:srgbClr val="008080"/>
                </a:solidFill>
              </a:rPr>
              <a:t> предоставления информации о внебиржевых договорах, в том числе предоставление неполной и (или) недостоверной информации, а равно </a:t>
            </a:r>
            <a:r>
              <a:rPr lang="ru-RU" sz="2400" b="1" dirty="0" err="1" smtClean="0">
                <a:solidFill>
                  <a:srgbClr val="008080"/>
                </a:solidFill>
              </a:rPr>
              <a:t>непредоставление</a:t>
            </a:r>
            <a:r>
              <a:rPr lang="ru-RU" sz="2400" dirty="0" smtClean="0">
                <a:solidFill>
                  <a:srgbClr val="008080"/>
                </a:solidFill>
              </a:rPr>
              <a:t> такой информации в соответствии с пунктом 6 статьи 14.24 Кодекса Российской Федерации об административных  правонарушениях влечет наложение административного штрафа: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8080"/>
                </a:solidFill>
              </a:rPr>
              <a:t>на граждан в размере от одной тысячи до двух тысяч пятисот рублей;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8080"/>
                </a:solidFill>
              </a:rPr>
              <a:t>на должностных лиц – от двадцати тысяч до тридцати тысяч рублей;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8080"/>
                </a:solidFill>
              </a:rPr>
              <a:t>на юридических лиц – от трехсот тысяч до пятисот тысяч рублей.</a:t>
            </a:r>
          </a:p>
          <a:p>
            <a:pPr algn="just">
              <a:spcBef>
                <a:spcPts val="600"/>
              </a:spcBef>
            </a:pPr>
            <a:endParaRPr lang="ru-RU" sz="2400" dirty="0" smtClean="0">
              <a:solidFill>
                <a:srgbClr val="008080"/>
              </a:solidFill>
            </a:endParaRPr>
          </a:p>
          <a:p>
            <a:pPr algn="just">
              <a:spcBef>
                <a:spcPts val="600"/>
              </a:spcBef>
            </a:pPr>
            <a:endParaRPr lang="ru-RU" sz="2000" dirty="0" smtClean="0">
              <a:solidFill>
                <a:srgbClr val="008080"/>
              </a:solidFill>
            </a:endParaRPr>
          </a:p>
          <a:p>
            <a:pPr algn="l">
              <a:spcBef>
                <a:spcPts val="600"/>
              </a:spcBef>
            </a:pPr>
            <a:endParaRPr lang="ru-RU" sz="2400" dirty="0" smtClean="0">
              <a:solidFill>
                <a:srgbClr val="008080"/>
              </a:solidFill>
              <a:latin typeface="+mn-lt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rgbClr val="008080"/>
                </a:solidFill>
                <a:latin typeface="+mn-lt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203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F874B0-398E-41D5-ABD7-3F32515CF3A2}" type="slidenum">
              <a:rPr lang="ru-RU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22"/>
          <p:cNvSpPr txBox="1">
            <a:spLocks/>
          </p:cNvSpPr>
          <p:nvPr/>
        </p:nvSpPr>
        <p:spPr bwMode="auto">
          <a:xfrm>
            <a:off x="0" y="0"/>
            <a:ext cx="9705528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r" eaLnBrk="0" hangingPunct="0">
              <a:spcBef>
                <a:spcPct val="20000"/>
              </a:spcBef>
              <a:defRPr/>
            </a:pPr>
            <a:r>
              <a:rPr lang="ru-RU" sz="2800" b="1" kern="0" dirty="0" smtClean="0">
                <a:solidFill>
                  <a:schemeClr val="bg1"/>
                </a:solidFill>
                <a:cs typeface="Times New Roman" pitchFamily="18" charset="0"/>
              </a:rPr>
              <a:t>Контроль</a:t>
            </a:r>
            <a:r>
              <a:rPr lang="ru-RU" sz="2400" b="1" kern="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ru-RU" sz="2400" b="1" kern="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7" name="Текст 22"/>
          <p:cNvSpPr txBox="1">
            <a:spLocks/>
          </p:cNvSpPr>
          <p:nvPr/>
        </p:nvSpPr>
        <p:spPr>
          <a:xfrm>
            <a:off x="848544" y="980728"/>
            <a:ext cx="8496944" cy="5520106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ru-RU" sz="3200" kern="150" dirty="0" smtClean="0">
                <a:solidFill>
                  <a:srgbClr val="008080"/>
                </a:solidFill>
                <a:latin typeface="+mn-lt"/>
                <a:ea typeface="SimSun"/>
                <a:cs typeface="Mangal"/>
              </a:rPr>
              <a:t>Полномочия </a:t>
            </a:r>
            <a:r>
              <a:rPr lang="ru-RU" sz="3200" kern="150" dirty="0">
                <a:solidFill>
                  <a:srgbClr val="008080"/>
                </a:solidFill>
                <a:latin typeface="+mn-lt"/>
                <a:ea typeface="SimSun"/>
                <a:cs typeface="Mangal"/>
              </a:rPr>
              <a:t>по рассмотрению дел об административных правонарушениях, предусмотренных частью 6 статьи 14.24 КоАП, возложены на </a:t>
            </a:r>
            <a:r>
              <a:rPr lang="ru-RU" sz="3200" b="1" kern="150" dirty="0">
                <a:solidFill>
                  <a:srgbClr val="008080"/>
                </a:solidFill>
                <a:latin typeface="+mn-lt"/>
                <a:ea typeface="SimSun"/>
                <a:cs typeface="Mangal"/>
              </a:rPr>
              <a:t>Федеральную антимонопольную службу и ее территориальные управления </a:t>
            </a:r>
            <a:r>
              <a:rPr lang="ru-RU" sz="3200" kern="150" dirty="0">
                <a:solidFill>
                  <a:srgbClr val="008080"/>
                </a:solidFill>
                <a:latin typeface="+mn-lt"/>
                <a:ea typeface="SimSun"/>
                <a:cs typeface="Mangal"/>
              </a:rPr>
              <a:t>(статья 23.48 КоАП РФ) </a:t>
            </a:r>
            <a:endParaRPr lang="ru-RU" sz="3200" kern="150" dirty="0" smtClean="0">
              <a:solidFill>
                <a:srgbClr val="008080"/>
              </a:solidFill>
              <a:latin typeface="+mn-lt"/>
              <a:ea typeface="SimSun"/>
              <a:cs typeface="Mangal"/>
            </a:endParaRPr>
          </a:p>
          <a:p>
            <a:pPr algn="just">
              <a:spcBef>
                <a:spcPts val="600"/>
              </a:spcBef>
            </a:pPr>
            <a:endParaRPr lang="ru-RU" sz="2400" kern="150" dirty="0">
              <a:solidFill>
                <a:srgbClr val="008080"/>
              </a:solidFill>
              <a:latin typeface="+mn-lt"/>
              <a:ea typeface="SimSun"/>
              <a:cs typeface="Mangal"/>
            </a:endParaRPr>
          </a:p>
          <a:p>
            <a:pPr algn="just">
              <a:spcBef>
                <a:spcPts val="600"/>
              </a:spcBef>
            </a:pPr>
            <a:endParaRPr lang="ru-RU" sz="2000" dirty="0" smtClean="0">
              <a:solidFill>
                <a:srgbClr val="008080"/>
              </a:solidFill>
            </a:endParaRPr>
          </a:p>
          <a:p>
            <a:pPr algn="just">
              <a:spcBef>
                <a:spcPts val="600"/>
              </a:spcBef>
            </a:pPr>
            <a:endParaRPr lang="ru-RU" sz="2000" dirty="0" smtClean="0">
              <a:solidFill>
                <a:srgbClr val="008080"/>
              </a:solidFill>
            </a:endParaRPr>
          </a:p>
          <a:p>
            <a:pPr algn="l">
              <a:spcBef>
                <a:spcPts val="600"/>
              </a:spcBef>
            </a:pPr>
            <a:endParaRPr lang="ru-RU" sz="2400" dirty="0" smtClean="0">
              <a:solidFill>
                <a:srgbClr val="008080"/>
              </a:solidFill>
              <a:latin typeface="+mn-lt"/>
              <a:cs typeface="Times New Roman" pitchFamily="18" charset="0"/>
            </a:endParaRPr>
          </a:p>
          <a:p>
            <a:pPr algn="l"/>
            <a:r>
              <a:rPr lang="ru-RU" sz="2000" b="1" dirty="0" smtClean="0">
                <a:solidFill>
                  <a:srgbClr val="008080"/>
                </a:solidFill>
                <a:latin typeface="+mn-lt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688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1447801" y="1447800"/>
            <a:ext cx="7345363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solidFill>
                  <a:srgbClr val="008080"/>
                </a:solidFill>
                <a:ea typeface="ＭＳ Ｐゴシック" pitchFamily="34" charset="-128"/>
                <a:cs typeface="Arial" charset="0"/>
              </a:rPr>
              <a:t>СПАСИБО ЗА ВНИМАНИЕ!</a:t>
            </a:r>
            <a:r>
              <a:rPr lang="en-US" sz="2000" b="1" dirty="0">
                <a:solidFill>
                  <a:srgbClr val="008080"/>
                </a:solidFill>
                <a:ea typeface="ＭＳ Ｐゴシック" pitchFamily="34" charset="-128"/>
                <a:cs typeface="Arial" charset="0"/>
              </a:rPr>
              <a:t/>
            </a:r>
            <a:br>
              <a:rPr lang="en-US" sz="2000" b="1" dirty="0">
                <a:solidFill>
                  <a:srgbClr val="008080"/>
                </a:solidFill>
                <a:ea typeface="ＭＳ Ｐゴシック" pitchFamily="34" charset="-128"/>
                <a:cs typeface="Arial" charset="0"/>
              </a:rPr>
            </a:br>
            <a:endParaRPr lang="ru-RU" sz="2000" b="1" dirty="0">
              <a:solidFill>
                <a:srgbClr val="008080"/>
              </a:solidFill>
              <a:ea typeface="ＭＳ Ｐゴシック" pitchFamily="34" charset="-128"/>
              <a:cs typeface="Arial" charset="0"/>
            </a:endParaRPr>
          </a:p>
        </p:txBody>
      </p:sp>
      <p:grpSp>
        <p:nvGrpSpPr>
          <p:cNvPr id="26627" name="Group 11"/>
          <p:cNvGrpSpPr>
            <a:grpSpLocks/>
          </p:cNvGrpSpPr>
          <p:nvPr/>
        </p:nvGrpSpPr>
        <p:grpSpPr bwMode="auto">
          <a:xfrm>
            <a:off x="3185283" y="2351088"/>
            <a:ext cx="4705350" cy="2362200"/>
            <a:chOff x="1676400" y="2743200"/>
            <a:chExt cx="4343400" cy="2362200"/>
          </a:xfrm>
        </p:grpSpPr>
        <p:pic>
          <p:nvPicPr>
            <p:cNvPr id="26632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3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4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9" name="TextBox 8"/>
            <p:cNvSpPr txBox="1">
              <a:spLocks noChangeArrowheads="1"/>
            </p:cNvSpPr>
            <p:nvPr/>
          </p:nvSpPr>
          <p:spPr bwMode="auto">
            <a:xfrm>
              <a:off x="2536581" y="2819400"/>
              <a:ext cx="3330819" cy="5540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3000" dirty="0">
                  <a:solidFill>
                    <a:srgbClr val="008080"/>
                  </a:solidFill>
                </a:rPr>
                <a:t>www.fas.gov.ru</a:t>
              </a:r>
            </a:p>
          </p:txBody>
        </p:sp>
        <p:sp>
          <p:nvSpPr>
            <p:cNvPr id="12300" name="TextBox 9"/>
            <p:cNvSpPr txBox="1">
              <a:spLocks noChangeArrowheads="1"/>
            </p:cNvSpPr>
            <p:nvPr/>
          </p:nvSpPr>
          <p:spPr bwMode="auto">
            <a:xfrm>
              <a:off x="2536581" y="3590925"/>
              <a:ext cx="3330819" cy="5540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3000" dirty="0">
                  <a:solidFill>
                    <a:srgbClr val="008080"/>
                  </a:solidFill>
                </a:rPr>
                <a:t>FAS-book</a:t>
              </a:r>
            </a:p>
          </p:txBody>
        </p:sp>
        <p:sp>
          <p:nvSpPr>
            <p:cNvPr id="12301" name="TextBox 10"/>
            <p:cNvSpPr txBox="1">
              <a:spLocks noChangeArrowheads="1"/>
            </p:cNvSpPr>
            <p:nvPr/>
          </p:nvSpPr>
          <p:spPr bwMode="auto">
            <a:xfrm>
              <a:off x="2536581" y="4343400"/>
              <a:ext cx="3483219" cy="5540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3000" dirty="0" err="1">
                  <a:solidFill>
                    <a:srgbClr val="008080"/>
                  </a:solidFill>
                </a:rPr>
                <a:t>rus_fas</a:t>
              </a:r>
              <a:endParaRPr lang="en-US" sz="3000" dirty="0">
                <a:solidFill>
                  <a:srgbClr val="008080"/>
                </a:solidFill>
              </a:endParaRPr>
            </a:p>
          </p:txBody>
        </p:sp>
      </p:grpSp>
      <p:pic>
        <p:nvPicPr>
          <p:cNvPr id="26628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4" y="5381626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11"/>
          <p:cNvSpPr txBox="1">
            <a:spLocks noChangeArrowheads="1"/>
          </p:cNvSpPr>
          <p:nvPr/>
        </p:nvSpPr>
        <p:spPr bwMode="auto">
          <a:xfrm>
            <a:off x="4114801" y="5399089"/>
            <a:ext cx="2524125" cy="5540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000" dirty="0" err="1">
                <a:solidFill>
                  <a:srgbClr val="008080"/>
                </a:solidFill>
              </a:rPr>
              <a:t>fasovka</a:t>
            </a:r>
            <a:endParaRPr lang="ru-RU" sz="3000" dirty="0">
              <a:solidFill>
                <a:srgbClr val="008080"/>
              </a:solidFill>
            </a:endParaRPr>
          </a:p>
        </p:txBody>
      </p:sp>
      <p:sp>
        <p:nvSpPr>
          <p:cNvPr id="12294" name="Rectangle 18"/>
          <p:cNvSpPr>
            <a:spLocks noChangeArrowheads="1"/>
          </p:cNvSpPr>
          <p:nvPr/>
        </p:nvSpPr>
        <p:spPr bwMode="auto">
          <a:xfrm>
            <a:off x="4114801" y="4648200"/>
            <a:ext cx="2151063" cy="55403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000" dirty="0" err="1">
                <a:solidFill>
                  <a:srgbClr val="008080"/>
                </a:solidFill>
                <a:cs typeface="Arial" charset="0"/>
              </a:rPr>
              <a:t>fas_rf</a:t>
            </a:r>
            <a:r>
              <a:rPr lang="en-US" sz="3000" dirty="0">
                <a:solidFill>
                  <a:srgbClr val="008080"/>
                </a:solidFill>
                <a:cs typeface="Arial" charset="0"/>
              </a:rPr>
              <a:t> (</a:t>
            </a:r>
            <a:r>
              <a:rPr lang="en-US" sz="3000" dirty="0" err="1">
                <a:solidFill>
                  <a:srgbClr val="008080"/>
                </a:solidFill>
                <a:cs typeface="Arial" charset="0"/>
              </a:rPr>
              <a:t>eng</a:t>
            </a:r>
            <a:r>
              <a:rPr lang="en-US" sz="3000" dirty="0">
                <a:solidFill>
                  <a:srgbClr val="008080"/>
                </a:solidFill>
                <a:cs typeface="Arial" charset="0"/>
              </a:rPr>
              <a:t>)</a:t>
            </a:r>
          </a:p>
        </p:txBody>
      </p:sp>
      <p:pic>
        <p:nvPicPr>
          <p:cNvPr id="26631" name="Picture 7" descr="twitter_newbird_blu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0" y="4572000"/>
            <a:ext cx="9080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8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43435</TotalTime>
  <Words>509</Words>
  <Application>Microsoft Office PowerPoint</Application>
  <PresentationFormat>Лист A4 (210x297 мм)</PresentationFormat>
  <Paragraphs>92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MS PGothic</vt:lpstr>
      <vt:lpstr>MS PGothic</vt:lpstr>
      <vt:lpstr>SimSun</vt:lpstr>
      <vt:lpstr>Arial</vt:lpstr>
      <vt:lpstr>Mangal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Перевозчиков М.И.</dc:creator>
  <cp:lastModifiedBy>Мирочиненко Анна Валерьевна</cp:lastModifiedBy>
  <cp:revision>1244</cp:revision>
  <cp:lastPrinted>2018-07-17T09:29:39Z</cp:lastPrinted>
  <dcterms:created xsi:type="dcterms:W3CDTF">2011-05-31T12:12:04Z</dcterms:created>
  <dcterms:modified xsi:type="dcterms:W3CDTF">2018-07-31T12:10:56Z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