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320" r:id="rId3"/>
    <p:sldId id="317" r:id="rId4"/>
    <p:sldId id="304" r:id="rId5"/>
    <p:sldId id="314" r:id="rId6"/>
    <p:sldId id="269" r:id="rId7"/>
    <p:sldId id="270" r:id="rId8"/>
    <p:sldId id="258" r:id="rId9"/>
    <p:sldId id="268" r:id="rId10"/>
    <p:sldId id="311" r:id="rId11"/>
    <p:sldId id="318" r:id="rId12"/>
    <p:sldId id="280" r:id="rId13"/>
    <p:sldId id="307" r:id="rId14"/>
    <p:sldId id="309" r:id="rId15"/>
    <p:sldId id="264" r:id="rId16"/>
  </p:sldIdLst>
  <p:sldSz cx="9144000" cy="5143500" type="screen16x9"/>
  <p:notesSz cx="6761163" cy="99425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99FFCC"/>
    <a:srgbClr val="FFCC66"/>
    <a:srgbClr val="FF99CC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88" autoAdjust="0"/>
  </p:normalViewPr>
  <p:slideViewPr>
    <p:cSldViewPr snapToGrid="0">
      <p:cViewPr varScale="1">
        <p:scale>
          <a:sx n="139" d="100"/>
          <a:sy n="139" d="100"/>
        </p:scale>
        <p:origin x="102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7E8374-84F1-41ED-8918-656B0F439713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D663A038-57B6-4030-9A84-578FE59FD4F3}">
      <dgm:prSet/>
      <dgm:spPr/>
      <dgm:t>
        <a:bodyPr/>
        <a:lstStyle/>
        <a:p>
          <a:pPr rtl="0"/>
          <a:r>
            <a:rPr lang="ru-RU" b="0" i="0" baseline="0" dirty="0" smtClean="0">
              <a:latin typeface="Times New Roman" pitchFamily="18" charset="0"/>
              <a:cs typeface="Times New Roman" pitchFamily="18" charset="0"/>
            </a:rPr>
            <a:t>1) </a:t>
          </a:r>
          <a:r>
            <a:rPr lang="ru-RU" b="1" i="0" baseline="0" dirty="0" smtClean="0">
              <a:latin typeface="Times New Roman" pitchFamily="18" charset="0"/>
              <a:cs typeface="Times New Roman" pitchFamily="18" charset="0"/>
            </a:rPr>
            <a:t>содержать</a:t>
          </a:r>
          <a:r>
            <a:rPr lang="ru-RU" b="0" i="0" baseline="0" dirty="0" smtClean="0">
              <a:latin typeface="Times New Roman" pitchFamily="18" charset="0"/>
              <a:cs typeface="Times New Roman" pitchFamily="18" charset="0"/>
            </a:rPr>
            <a:t> гарантии или обещания в будущем эффективности деятельности (доходности вложений), в том числе основанные на реальных показателях в прошлом, </a:t>
          </a:r>
          <a:r>
            <a:rPr lang="ru-RU" b="1" i="0" baseline="0" dirty="0" smtClean="0">
              <a:latin typeface="Times New Roman" pitchFamily="18" charset="0"/>
              <a:cs typeface="Times New Roman" pitchFamily="18" charset="0"/>
            </a:rPr>
            <a:t>если</a:t>
          </a:r>
          <a:r>
            <a:rPr lang="ru-RU" b="0" i="0" baseline="0" dirty="0" smtClean="0">
              <a:latin typeface="Times New Roman" pitchFamily="18" charset="0"/>
              <a:cs typeface="Times New Roman" pitchFamily="18" charset="0"/>
            </a:rPr>
            <a:t> такая эффективность деятельности (доходность вложений) не может быть определена на момент заключения соответствующего договора;</a:t>
          </a:r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E35F944F-34A1-46B6-ABC6-FAEA71694768}" type="parTrans" cxnId="{6F57BF05-298A-4860-BDF9-9BF0D4145F75}">
      <dgm:prSet/>
      <dgm:spPr/>
      <dgm:t>
        <a:bodyPr/>
        <a:lstStyle/>
        <a:p>
          <a:endParaRPr lang="ru-RU" b="0">
            <a:latin typeface="Times New Roman" pitchFamily="18" charset="0"/>
            <a:cs typeface="Times New Roman" pitchFamily="18" charset="0"/>
          </a:endParaRPr>
        </a:p>
      </dgm:t>
    </dgm:pt>
    <dgm:pt modelId="{8B42DE2E-2CCB-4677-9B81-B8BC01188F74}" type="sibTrans" cxnId="{6F57BF05-298A-4860-BDF9-9BF0D4145F75}">
      <dgm:prSet/>
      <dgm:spPr/>
      <dgm:t>
        <a:bodyPr/>
        <a:lstStyle/>
        <a:p>
          <a:endParaRPr lang="ru-RU" b="0">
            <a:latin typeface="Times New Roman" pitchFamily="18" charset="0"/>
            <a:cs typeface="Times New Roman" pitchFamily="18" charset="0"/>
          </a:endParaRPr>
        </a:p>
      </dgm:t>
    </dgm:pt>
    <dgm:pt modelId="{77752433-4E20-4405-969F-D5C77A61341E}">
      <dgm:prSet/>
      <dgm:spPr/>
      <dgm:t>
        <a:bodyPr/>
        <a:lstStyle/>
        <a:p>
          <a:pPr rtl="0"/>
          <a:r>
            <a:rPr lang="ru-RU" b="0" i="0" baseline="0" dirty="0" smtClean="0">
              <a:latin typeface="Times New Roman" pitchFamily="18" charset="0"/>
              <a:cs typeface="Times New Roman" pitchFamily="18" charset="0"/>
            </a:rPr>
            <a:t>2) </a:t>
          </a:r>
          <a:r>
            <a:rPr lang="ru-RU" b="1" i="0" baseline="0" dirty="0" smtClean="0">
              <a:latin typeface="Times New Roman" pitchFamily="18" charset="0"/>
              <a:cs typeface="Times New Roman" pitchFamily="18" charset="0"/>
            </a:rPr>
            <a:t>умалчивать</a:t>
          </a:r>
          <a:r>
            <a:rPr lang="ru-RU" b="0" i="0" baseline="0" dirty="0" smtClean="0">
              <a:latin typeface="Times New Roman" pitchFamily="18" charset="0"/>
              <a:cs typeface="Times New Roman" pitchFamily="18" charset="0"/>
            </a:rPr>
            <a:t> об иных условиях оказания соответствующих услуг, влияющих на сумму доходов, которые получат воспользовавшиеся услугами лица, или на сумму расходов, которую понесут воспользовавшиеся услугами лица, </a:t>
          </a:r>
          <a:r>
            <a:rPr lang="ru-RU" b="1" i="0" baseline="0" dirty="0" smtClean="0">
              <a:latin typeface="Times New Roman" pitchFamily="18" charset="0"/>
              <a:cs typeface="Times New Roman" pitchFamily="18" charset="0"/>
            </a:rPr>
            <a:t>если</a:t>
          </a:r>
          <a:r>
            <a:rPr lang="ru-RU" b="0" i="0" baseline="0" dirty="0" smtClean="0">
              <a:latin typeface="Times New Roman" pitchFamily="18" charset="0"/>
              <a:cs typeface="Times New Roman" pitchFamily="18" charset="0"/>
            </a:rPr>
            <a:t> в рекламе сообщается хотя бы одно из таких условий.</a:t>
          </a:r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40A8A708-67FF-4E24-A697-CBCB1783D688}" type="parTrans" cxnId="{9C1CD6B4-B470-4A71-841D-0C3015464AF1}">
      <dgm:prSet/>
      <dgm:spPr/>
      <dgm:t>
        <a:bodyPr/>
        <a:lstStyle/>
        <a:p>
          <a:endParaRPr lang="ru-RU" b="0">
            <a:latin typeface="Times New Roman" pitchFamily="18" charset="0"/>
            <a:cs typeface="Times New Roman" pitchFamily="18" charset="0"/>
          </a:endParaRPr>
        </a:p>
      </dgm:t>
    </dgm:pt>
    <dgm:pt modelId="{8724E8D1-1552-4305-9E58-9276DBAA210B}" type="sibTrans" cxnId="{9C1CD6B4-B470-4A71-841D-0C3015464AF1}">
      <dgm:prSet/>
      <dgm:spPr/>
      <dgm:t>
        <a:bodyPr/>
        <a:lstStyle/>
        <a:p>
          <a:endParaRPr lang="ru-RU" b="0">
            <a:latin typeface="Times New Roman" pitchFamily="18" charset="0"/>
            <a:cs typeface="Times New Roman" pitchFamily="18" charset="0"/>
          </a:endParaRPr>
        </a:p>
      </dgm:t>
    </dgm:pt>
    <dgm:pt modelId="{5EB0118D-5E5E-4F68-A4FE-9ADAF3AC9BFC}" type="pres">
      <dgm:prSet presAssocID="{D07E8374-84F1-41ED-8918-656B0F4397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9EEC41-D12F-4B01-932D-2EEF81552A39}" type="pres">
      <dgm:prSet presAssocID="{D663A038-57B6-4030-9A84-578FE59FD4F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DE17FF-BC05-48BA-A43D-D6FC8DF5164A}" type="pres">
      <dgm:prSet presAssocID="{8B42DE2E-2CCB-4677-9B81-B8BC01188F74}" presName="sibTrans" presStyleCnt="0"/>
      <dgm:spPr/>
    </dgm:pt>
    <dgm:pt modelId="{0C8FB676-450F-4F67-81EB-2CBC36A76D3C}" type="pres">
      <dgm:prSet presAssocID="{77752433-4E20-4405-969F-D5C77A61341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B6EC2C-7967-4BB7-8208-191FA7F4BE03}" type="presOf" srcId="{D663A038-57B6-4030-9A84-578FE59FD4F3}" destId="{609EEC41-D12F-4B01-932D-2EEF81552A39}" srcOrd="0" destOrd="0" presId="urn:microsoft.com/office/officeart/2005/8/layout/default"/>
    <dgm:cxn modelId="{9C1CD6B4-B470-4A71-841D-0C3015464AF1}" srcId="{D07E8374-84F1-41ED-8918-656B0F439713}" destId="{77752433-4E20-4405-969F-D5C77A61341E}" srcOrd="1" destOrd="0" parTransId="{40A8A708-67FF-4E24-A697-CBCB1783D688}" sibTransId="{8724E8D1-1552-4305-9E58-9276DBAA210B}"/>
    <dgm:cxn modelId="{1F43245C-4D11-4C97-969C-77DECA5A02A6}" type="presOf" srcId="{D07E8374-84F1-41ED-8918-656B0F439713}" destId="{5EB0118D-5E5E-4F68-A4FE-9ADAF3AC9BFC}" srcOrd="0" destOrd="0" presId="urn:microsoft.com/office/officeart/2005/8/layout/default"/>
    <dgm:cxn modelId="{6F57BF05-298A-4860-BDF9-9BF0D4145F75}" srcId="{D07E8374-84F1-41ED-8918-656B0F439713}" destId="{D663A038-57B6-4030-9A84-578FE59FD4F3}" srcOrd="0" destOrd="0" parTransId="{E35F944F-34A1-46B6-ABC6-FAEA71694768}" sibTransId="{8B42DE2E-2CCB-4677-9B81-B8BC01188F74}"/>
    <dgm:cxn modelId="{7ECC235F-BC82-48C2-9AE5-17EA956A8C1F}" type="presOf" srcId="{77752433-4E20-4405-969F-D5C77A61341E}" destId="{0C8FB676-450F-4F67-81EB-2CBC36A76D3C}" srcOrd="0" destOrd="0" presId="urn:microsoft.com/office/officeart/2005/8/layout/default"/>
    <dgm:cxn modelId="{01DE8BE7-2C3F-40DD-BBB1-E11AB08063C2}" type="presParOf" srcId="{5EB0118D-5E5E-4F68-A4FE-9ADAF3AC9BFC}" destId="{609EEC41-D12F-4B01-932D-2EEF81552A39}" srcOrd="0" destOrd="0" presId="urn:microsoft.com/office/officeart/2005/8/layout/default"/>
    <dgm:cxn modelId="{59D1E844-DA41-4083-858A-030D1D14B9D4}" type="presParOf" srcId="{5EB0118D-5E5E-4F68-A4FE-9ADAF3AC9BFC}" destId="{86DE17FF-BC05-48BA-A43D-D6FC8DF5164A}" srcOrd="1" destOrd="0" presId="urn:microsoft.com/office/officeart/2005/8/layout/default"/>
    <dgm:cxn modelId="{505D37E3-2B83-41BA-95B7-2E5E9315BC34}" type="presParOf" srcId="{5EB0118D-5E5E-4F68-A4FE-9ADAF3AC9BFC}" destId="{0C8FB676-450F-4F67-81EB-2CBC36A76D3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5167F7-E3F5-4DED-B278-A5D3C81C9527}" type="doc">
      <dgm:prSet loTypeId="urn:microsoft.com/office/officeart/2005/8/layout/hierarchy3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0E391615-02AA-4A3F-8E14-1E9BA8A1A5B5}">
      <dgm:prSet custT="1"/>
      <dgm:spPr>
        <a:solidFill>
          <a:srgbClr val="FFFF99"/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ru-RU" sz="1400" b="1" i="0" baseline="0" dirty="0" smtClean="0">
              <a:latin typeface="Times New Roman" pitchFamily="18" charset="0"/>
              <a:cs typeface="Times New Roman" pitchFamily="18" charset="0"/>
            </a:rPr>
            <a:t>рекламодатель</a:t>
          </a:r>
          <a:r>
            <a:rPr lang="ru-RU" sz="1400" b="0" i="0" baseline="0" dirty="0" smtClean="0">
              <a:latin typeface="Times New Roman" pitchFamily="18" charset="0"/>
              <a:cs typeface="Times New Roman" pitchFamily="18" charset="0"/>
            </a:rPr>
            <a:t> - изготовитель или продавец товара либо иное определившее объект рекламирования и (или) содержание рекламы лицо;</a:t>
          </a:r>
          <a:endParaRPr lang="ru-RU" sz="1400" i="0" dirty="0">
            <a:latin typeface="Times New Roman" pitchFamily="18" charset="0"/>
            <a:cs typeface="Times New Roman" pitchFamily="18" charset="0"/>
          </a:endParaRPr>
        </a:p>
      </dgm:t>
    </dgm:pt>
    <dgm:pt modelId="{9CD59BFD-636C-4263-A7B7-318EF11B142E}" type="parTrans" cxnId="{941A41C9-8625-4834-BDE4-3D9469D5ECC8}">
      <dgm:prSet/>
      <dgm:spPr/>
      <dgm:t>
        <a:bodyPr/>
        <a:lstStyle/>
        <a:p>
          <a:endParaRPr lang="ru-RU"/>
        </a:p>
      </dgm:t>
    </dgm:pt>
    <dgm:pt modelId="{A07901DB-FF2D-4704-9B32-1CC85EAD9AEC}" type="sibTrans" cxnId="{941A41C9-8625-4834-BDE4-3D9469D5ECC8}">
      <dgm:prSet/>
      <dgm:spPr/>
      <dgm:t>
        <a:bodyPr/>
        <a:lstStyle/>
        <a:p>
          <a:endParaRPr lang="ru-RU"/>
        </a:p>
      </dgm:t>
    </dgm:pt>
    <dgm:pt modelId="{857FB0F0-A153-4C00-A184-EAF800140F4D}">
      <dgm:prSet custT="1"/>
      <dgm:spPr>
        <a:solidFill>
          <a:srgbClr val="FFFF99"/>
        </a:solidFill>
        <a:ln>
          <a:solidFill>
            <a:schemeClr val="tx2"/>
          </a:solidFill>
        </a:ln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i="0" baseline="0" dirty="0" smtClean="0">
              <a:latin typeface="Times New Roman" pitchFamily="18" charset="0"/>
              <a:cs typeface="Times New Roman" pitchFamily="18" charset="0"/>
            </a:rPr>
            <a:t>рекламораспространитель</a:t>
          </a:r>
          <a:r>
            <a:rPr lang="ru-RU" sz="1400" b="0" i="0" baseline="0" dirty="0" smtClean="0">
              <a:latin typeface="Times New Roman" pitchFamily="18" charset="0"/>
              <a:cs typeface="Times New Roman" pitchFamily="18" charset="0"/>
            </a:rPr>
            <a:t> - лицо, осуществляющее распространение рекламы любым способом, в любой форме и с использованием любых средств;</a:t>
          </a:r>
          <a:endParaRPr lang="ru-RU" sz="1400" i="0" dirty="0" smtClean="0">
            <a:latin typeface="Times New Roman" pitchFamily="18" charset="0"/>
            <a:cs typeface="Times New Roman" pitchFamily="18" charset="0"/>
          </a:endParaRPr>
        </a:p>
      </dgm:t>
    </dgm:pt>
    <dgm:pt modelId="{3CEC09CA-D67A-4871-996D-4D09226FDC90}" type="parTrans" cxnId="{BDCDACC6-BAE4-41D2-8738-F0B65B325791}">
      <dgm:prSet/>
      <dgm:spPr/>
      <dgm:t>
        <a:bodyPr/>
        <a:lstStyle/>
        <a:p>
          <a:endParaRPr lang="ru-RU"/>
        </a:p>
      </dgm:t>
    </dgm:pt>
    <dgm:pt modelId="{8BCE8EEC-AE0E-4C90-BDD7-B2814C7C757F}" type="sibTrans" cxnId="{BDCDACC6-BAE4-41D2-8738-F0B65B325791}">
      <dgm:prSet/>
      <dgm:spPr/>
      <dgm:t>
        <a:bodyPr/>
        <a:lstStyle/>
        <a:p>
          <a:endParaRPr lang="ru-RU"/>
        </a:p>
      </dgm:t>
    </dgm:pt>
    <dgm:pt modelId="{C540B0CB-625E-44C1-9EB1-194A2272AD6B}">
      <dgm:prSet custT="1"/>
      <dgm:spPr>
        <a:solidFill>
          <a:srgbClr val="FFFF99"/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ru-RU" sz="1400" b="1" i="0" baseline="0" dirty="0" err="1" smtClean="0">
              <a:latin typeface="Times New Roman" pitchFamily="18" charset="0"/>
              <a:cs typeface="Times New Roman" pitchFamily="18" charset="0"/>
            </a:rPr>
            <a:t>рекламопроизводитель</a:t>
          </a:r>
          <a:r>
            <a:rPr lang="ru-RU" sz="1400" b="0" i="0" baseline="0" dirty="0" smtClean="0">
              <a:latin typeface="Times New Roman" pitchFamily="18" charset="0"/>
              <a:cs typeface="Times New Roman" pitchFamily="18" charset="0"/>
            </a:rPr>
            <a:t> - лицо, осуществляющее полностью или частично приведение информации в готовую для распространения в виде рекламы форму;</a:t>
          </a:r>
          <a:endParaRPr lang="ru-RU" sz="1400" i="0" dirty="0">
            <a:latin typeface="Times New Roman" pitchFamily="18" charset="0"/>
            <a:cs typeface="Times New Roman" pitchFamily="18" charset="0"/>
          </a:endParaRPr>
        </a:p>
      </dgm:t>
    </dgm:pt>
    <dgm:pt modelId="{99929633-835E-467E-B808-B52326A56277}" type="parTrans" cxnId="{79E0E66C-B241-4AB3-ADC3-53D8AA6ACB51}">
      <dgm:prSet/>
      <dgm:spPr/>
      <dgm:t>
        <a:bodyPr/>
        <a:lstStyle/>
        <a:p>
          <a:endParaRPr lang="ru-RU"/>
        </a:p>
      </dgm:t>
    </dgm:pt>
    <dgm:pt modelId="{58EFABCB-304D-40F0-8B92-0A29404F76CC}" type="sibTrans" cxnId="{79E0E66C-B241-4AB3-ADC3-53D8AA6ACB51}">
      <dgm:prSet/>
      <dgm:spPr/>
      <dgm:t>
        <a:bodyPr/>
        <a:lstStyle/>
        <a:p>
          <a:endParaRPr lang="ru-RU"/>
        </a:p>
      </dgm:t>
    </dgm:pt>
    <dgm:pt modelId="{18A8C7D5-98EC-49A3-8917-E4EFBF3C620D}">
      <dgm:prSet/>
      <dgm:spPr/>
      <dgm:t>
        <a:bodyPr/>
        <a:lstStyle/>
        <a:p>
          <a:r>
            <a:rPr lang="ru-RU" dirty="0" smtClean="0"/>
            <a:t>Несет ответственность за нарушение </a:t>
          </a:r>
        </a:p>
        <a:p>
          <a:r>
            <a:rPr lang="ru-RU" dirty="0" smtClean="0"/>
            <a:t>статьи 28 полностью</a:t>
          </a:r>
        </a:p>
      </dgm:t>
    </dgm:pt>
    <dgm:pt modelId="{006DF0D9-4977-4C1A-9254-72D3D528F90B}" type="parTrans" cxnId="{36DB8E5D-7D58-42A4-B54B-E29ACE23B175}">
      <dgm:prSet/>
      <dgm:spPr/>
      <dgm:t>
        <a:bodyPr/>
        <a:lstStyle/>
        <a:p>
          <a:endParaRPr lang="ru-RU"/>
        </a:p>
      </dgm:t>
    </dgm:pt>
    <dgm:pt modelId="{CDBC27DD-9C76-4236-84EE-69CA300817BB}" type="sibTrans" cxnId="{36DB8E5D-7D58-42A4-B54B-E29ACE23B175}">
      <dgm:prSet/>
      <dgm:spPr/>
      <dgm:t>
        <a:bodyPr/>
        <a:lstStyle/>
        <a:p>
          <a:endParaRPr lang="ru-RU"/>
        </a:p>
      </dgm:t>
    </dgm:pt>
    <dgm:pt modelId="{25CBB894-C857-486C-BC99-8504CDD5E030}">
      <dgm:prSet/>
      <dgm:spPr/>
      <dgm:t>
        <a:bodyPr/>
        <a:lstStyle/>
        <a:p>
          <a:r>
            <a:rPr lang="ru-RU" dirty="0" smtClean="0"/>
            <a:t>Несет ответственность за нарушение </a:t>
          </a:r>
        </a:p>
        <a:p>
          <a:r>
            <a:rPr lang="ru-RU" dirty="0" smtClean="0"/>
            <a:t> частей 1, 4, 7, 8, 11 и 13</a:t>
          </a:r>
        </a:p>
      </dgm:t>
    </dgm:pt>
    <dgm:pt modelId="{7EBC20AF-160C-4FF5-B148-A54EE78E1AD5}" type="parTrans" cxnId="{16BCC6BF-6337-494A-AA40-033C7087CA23}">
      <dgm:prSet/>
      <dgm:spPr/>
      <dgm:t>
        <a:bodyPr/>
        <a:lstStyle/>
        <a:p>
          <a:endParaRPr lang="ru-RU"/>
        </a:p>
      </dgm:t>
    </dgm:pt>
    <dgm:pt modelId="{A4711415-A670-4671-ADE8-8ED929D9D91E}" type="sibTrans" cxnId="{16BCC6BF-6337-494A-AA40-033C7087CA23}">
      <dgm:prSet/>
      <dgm:spPr/>
      <dgm:t>
        <a:bodyPr/>
        <a:lstStyle/>
        <a:p>
          <a:endParaRPr lang="ru-RU"/>
        </a:p>
      </dgm:t>
    </dgm:pt>
    <dgm:pt modelId="{6CB00288-EE0B-4752-9A14-584A70DDC532}">
      <dgm:prSet/>
      <dgm:spPr/>
      <dgm:t>
        <a:bodyPr/>
        <a:lstStyle/>
        <a:p>
          <a:r>
            <a:rPr lang="ru-RU" dirty="0" smtClean="0"/>
            <a:t> несет ответственность, в случае, если будет доказано, что нарушение произошло по его вине</a:t>
          </a:r>
        </a:p>
      </dgm:t>
    </dgm:pt>
    <dgm:pt modelId="{7F0B7A01-597B-41EE-9A56-CD119F92D0CD}" type="parTrans" cxnId="{3343E2D1-5132-4825-B065-395E22A52771}">
      <dgm:prSet/>
      <dgm:spPr/>
      <dgm:t>
        <a:bodyPr/>
        <a:lstStyle/>
        <a:p>
          <a:endParaRPr lang="ru-RU"/>
        </a:p>
      </dgm:t>
    </dgm:pt>
    <dgm:pt modelId="{BF3D2638-63CF-4263-B55B-BA58D390D063}" type="sibTrans" cxnId="{3343E2D1-5132-4825-B065-395E22A52771}">
      <dgm:prSet/>
      <dgm:spPr/>
      <dgm:t>
        <a:bodyPr/>
        <a:lstStyle/>
        <a:p>
          <a:endParaRPr lang="ru-RU"/>
        </a:p>
      </dgm:t>
    </dgm:pt>
    <dgm:pt modelId="{6DEA5B8D-8277-44E3-9DE2-3D2D61A74EE4}" type="pres">
      <dgm:prSet presAssocID="{B55167F7-E3F5-4DED-B278-A5D3C81C952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1BB0EAB-6AEA-4E2A-971E-3D3323CE3D1F}" type="pres">
      <dgm:prSet presAssocID="{0E391615-02AA-4A3F-8E14-1E9BA8A1A5B5}" presName="root" presStyleCnt="0"/>
      <dgm:spPr/>
    </dgm:pt>
    <dgm:pt modelId="{4870A775-67F6-4679-A530-DD564B3C5436}" type="pres">
      <dgm:prSet presAssocID="{0E391615-02AA-4A3F-8E14-1E9BA8A1A5B5}" presName="rootComposite" presStyleCnt="0"/>
      <dgm:spPr/>
    </dgm:pt>
    <dgm:pt modelId="{33335B22-E980-40A9-BA50-6A675C122675}" type="pres">
      <dgm:prSet presAssocID="{0E391615-02AA-4A3F-8E14-1E9BA8A1A5B5}" presName="rootText" presStyleLbl="node1" presStyleIdx="0" presStyleCnt="3" custLinFactNeighborX="1402"/>
      <dgm:spPr/>
      <dgm:t>
        <a:bodyPr/>
        <a:lstStyle/>
        <a:p>
          <a:endParaRPr lang="ru-RU"/>
        </a:p>
      </dgm:t>
    </dgm:pt>
    <dgm:pt modelId="{0AB56A10-1774-4729-BA6A-5516AF048FD7}" type="pres">
      <dgm:prSet presAssocID="{0E391615-02AA-4A3F-8E14-1E9BA8A1A5B5}" presName="rootConnector" presStyleLbl="node1" presStyleIdx="0" presStyleCnt="3"/>
      <dgm:spPr/>
      <dgm:t>
        <a:bodyPr/>
        <a:lstStyle/>
        <a:p>
          <a:endParaRPr lang="ru-RU"/>
        </a:p>
      </dgm:t>
    </dgm:pt>
    <dgm:pt modelId="{3B605008-5F8F-4313-882B-EB3384FFC7B2}" type="pres">
      <dgm:prSet presAssocID="{0E391615-02AA-4A3F-8E14-1E9BA8A1A5B5}" presName="childShape" presStyleCnt="0"/>
      <dgm:spPr/>
    </dgm:pt>
    <dgm:pt modelId="{DF1C66F6-3D7A-49D6-B2C3-C3D24747FEB0}" type="pres">
      <dgm:prSet presAssocID="{006DF0D9-4977-4C1A-9254-72D3D528F90B}" presName="Name13" presStyleLbl="parChTrans1D2" presStyleIdx="0" presStyleCnt="3"/>
      <dgm:spPr/>
      <dgm:t>
        <a:bodyPr/>
        <a:lstStyle/>
        <a:p>
          <a:endParaRPr lang="ru-RU"/>
        </a:p>
      </dgm:t>
    </dgm:pt>
    <dgm:pt modelId="{238B915C-ED4D-40D2-A29E-19B5597BB91E}" type="pres">
      <dgm:prSet presAssocID="{18A8C7D5-98EC-49A3-8917-E4EFBF3C620D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AD7E60-D3DB-42C1-B88B-8F4734541B0D}" type="pres">
      <dgm:prSet presAssocID="{857FB0F0-A153-4C00-A184-EAF800140F4D}" presName="root" presStyleCnt="0"/>
      <dgm:spPr/>
    </dgm:pt>
    <dgm:pt modelId="{6B1A7150-460A-4446-B61E-B2EAB1B6905D}" type="pres">
      <dgm:prSet presAssocID="{857FB0F0-A153-4C00-A184-EAF800140F4D}" presName="rootComposite" presStyleCnt="0"/>
      <dgm:spPr/>
    </dgm:pt>
    <dgm:pt modelId="{9ECB8640-0B7E-4D17-85E9-61217043D5A1}" type="pres">
      <dgm:prSet presAssocID="{857FB0F0-A153-4C00-A184-EAF800140F4D}" presName="rootText" presStyleLbl="node1" presStyleIdx="1" presStyleCnt="3"/>
      <dgm:spPr/>
      <dgm:t>
        <a:bodyPr/>
        <a:lstStyle/>
        <a:p>
          <a:endParaRPr lang="ru-RU"/>
        </a:p>
      </dgm:t>
    </dgm:pt>
    <dgm:pt modelId="{2E0AD81A-4AF5-441C-8DC0-2ED281ED6737}" type="pres">
      <dgm:prSet presAssocID="{857FB0F0-A153-4C00-A184-EAF800140F4D}" presName="rootConnector" presStyleLbl="node1" presStyleIdx="1" presStyleCnt="3"/>
      <dgm:spPr/>
      <dgm:t>
        <a:bodyPr/>
        <a:lstStyle/>
        <a:p>
          <a:endParaRPr lang="ru-RU"/>
        </a:p>
      </dgm:t>
    </dgm:pt>
    <dgm:pt modelId="{365942F1-314C-4F1C-B04B-A08F89A5B009}" type="pres">
      <dgm:prSet presAssocID="{857FB0F0-A153-4C00-A184-EAF800140F4D}" presName="childShape" presStyleCnt="0"/>
      <dgm:spPr/>
    </dgm:pt>
    <dgm:pt modelId="{27D0B724-67E0-4E45-9567-238E08A5DE2C}" type="pres">
      <dgm:prSet presAssocID="{7EBC20AF-160C-4FF5-B148-A54EE78E1AD5}" presName="Name13" presStyleLbl="parChTrans1D2" presStyleIdx="1" presStyleCnt="3"/>
      <dgm:spPr/>
      <dgm:t>
        <a:bodyPr/>
        <a:lstStyle/>
        <a:p>
          <a:endParaRPr lang="ru-RU"/>
        </a:p>
      </dgm:t>
    </dgm:pt>
    <dgm:pt modelId="{5DF8A2CF-7D37-42DB-9B36-6EEB14E7BF49}" type="pres">
      <dgm:prSet presAssocID="{25CBB894-C857-486C-BC99-8504CDD5E030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4B4F4-43ED-486A-A5F9-7C26ECD23814}" type="pres">
      <dgm:prSet presAssocID="{C540B0CB-625E-44C1-9EB1-194A2272AD6B}" presName="root" presStyleCnt="0"/>
      <dgm:spPr/>
    </dgm:pt>
    <dgm:pt modelId="{6F971610-A8EF-481C-AFC7-E818C4760C32}" type="pres">
      <dgm:prSet presAssocID="{C540B0CB-625E-44C1-9EB1-194A2272AD6B}" presName="rootComposite" presStyleCnt="0"/>
      <dgm:spPr/>
    </dgm:pt>
    <dgm:pt modelId="{EB898113-F7F9-4835-96DB-1573B44CA0D6}" type="pres">
      <dgm:prSet presAssocID="{C540B0CB-625E-44C1-9EB1-194A2272AD6B}" presName="rootText" presStyleLbl="node1" presStyleIdx="2" presStyleCnt="3"/>
      <dgm:spPr/>
      <dgm:t>
        <a:bodyPr/>
        <a:lstStyle/>
        <a:p>
          <a:endParaRPr lang="ru-RU"/>
        </a:p>
      </dgm:t>
    </dgm:pt>
    <dgm:pt modelId="{59A14E21-4075-401C-9398-CC55E1B95101}" type="pres">
      <dgm:prSet presAssocID="{C540B0CB-625E-44C1-9EB1-194A2272AD6B}" presName="rootConnector" presStyleLbl="node1" presStyleIdx="2" presStyleCnt="3"/>
      <dgm:spPr/>
      <dgm:t>
        <a:bodyPr/>
        <a:lstStyle/>
        <a:p>
          <a:endParaRPr lang="ru-RU"/>
        </a:p>
      </dgm:t>
    </dgm:pt>
    <dgm:pt modelId="{CF9FC08A-592C-4231-840C-26015778B3E9}" type="pres">
      <dgm:prSet presAssocID="{C540B0CB-625E-44C1-9EB1-194A2272AD6B}" presName="childShape" presStyleCnt="0"/>
      <dgm:spPr/>
    </dgm:pt>
    <dgm:pt modelId="{A490C896-0900-49E1-823A-9A16046A2F98}" type="pres">
      <dgm:prSet presAssocID="{7F0B7A01-597B-41EE-9A56-CD119F92D0CD}" presName="Name13" presStyleLbl="parChTrans1D2" presStyleIdx="2" presStyleCnt="3"/>
      <dgm:spPr/>
      <dgm:t>
        <a:bodyPr/>
        <a:lstStyle/>
        <a:p>
          <a:endParaRPr lang="ru-RU"/>
        </a:p>
      </dgm:t>
    </dgm:pt>
    <dgm:pt modelId="{3312BC2C-5909-4060-942F-155DBFBA8B47}" type="pres">
      <dgm:prSet presAssocID="{6CB00288-EE0B-4752-9A14-584A70DDC532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EBC5F4-9658-4CB4-8A99-D24E205F1192}" type="presOf" srcId="{857FB0F0-A153-4C00-A184-EAF800140F4D}" destId="{2E0AD81A-4AF5-441C-8DC0-2ED281ED6737}" srcOrd="1" destOrd="0" presId="urn:microsoft.com/office/officeart/2005/8/layout/hierarchy3"/>
    <dgm:cxn modelId="{982B5A17-E257-43C5-8951-192AA6FE2C7F}" type="presOf" srcId="{6CB00288-EE0B-4752-9A14-584A70DDC532}" destId="{3312BC2C-5909-4060-942F-155DBFBA8B47}" srcOrd="0" destOrd="0" presId="urn:microsoft.com/office/officeart/2005/8/layout/hierarchy3"/>
    <dgm:cxn modelId="{3343E2D1-5132-4825-B065-395E22A52771}" srcId="{C540B0CB-625E-44C1-9EB1-194A2272AD6B}" destId="{6CB00288-EE0B-4752-9A14-584A70DDC532}" srcOrd="0" destOrd="0" parTransId="{7F0B7A01-597B-41EE-9A56-CD119F92D0CD}" sibTransId="{BF3D2638-63CF-4263-B55B-BA58D390D063}"/>
    <dgm:cxn modelId="{1C32B07B-5876-417E-8817-E813BED720DD}" type="presOf" srcId="{7EBC20AF-160C-4FF5-B148-A54EE78E1AD5}" destId="{27D0B724-67E0-4E45-9567-238E08A5DE2C}" srcOrd="0" destOrd="0" presId="urn:microsoft.com/office/officeart/2005/8/layout/hierarchy3"/>
    <dgm:cxn modelId="{203D1B9D-0222-4959-ACC7-B5176EA0EDE2}" type="presOf" srcId="{857FB0F0-A153-4C00-A184-EAF800140F4D}" destId="{9ECB8640-0B7E-4D17-85E9-61217043D5A1}" srcOrd="0" destOrd="0" presId="urn:microsoft.com/office/officeart/2005/8/layout/hierarchy3"/>
    <dgm:cxn modelId="{98EF75F2-81C8-4388-A7AD-0BA070B95D92}" type="presOf" srcId="{0E391615-02AA-4A3F-8E14-1E9BA8A1A5B5}" destId="{33335B22-E980-40A9-BA50-6A675C122675}" srcOrd="0" destOrd="0" presId="urn:microsoft.com/office/officeart/2005/8/layout/hierarchy3"/>
    <dgm:cxn modelId="{79E0E66C-B241-4AB3-ADC3-53D8AA6ACB51}" srcId="{B55167F7-E3F5-4DED-B278-A5D3C81C9527}" destId="{C540B0CB-625E-44C1-9EB1-194A2272AD6B}" srcOrd="2" destOrd="0" parTransId="{99929633-835E-467E-B808-B52326A56277}" sibTransId="{58EFABCB-304D-40F0-8B92-0A29404F76CC}"/>
    <dgm:cxn modelId="{927CAC79-8B2A-44F0-BCCA-2DBE91480E89}" type="presOf" srcId="{C540B0CB-625E-44C1-9EB1-194A2272AD6B}" destId="{59A14E21-4075-401C-9398-CC55E1B95101}" srcOrd="1" destOrd="0" presId="urn:microsoft.com/office/officeart/2005/8/layout/hierarchy3"/>
    <dgm:cxn modelId="{0E39ABC1-928B-4E4F-B654-5E2689A23EC4}" type="presOf" srcId="{7F0B7A01-597B-41EE-9A56-CD119F92D0CD}" destId="{A490C896-0900-49E1-823A-9A16046A2F98}" srcOrd="0" destOrd="0" presId="urn:microsoft.com/office/officeart/2005/8/layout/hierarchy3"/>
    <dgm:cxn modelId="{5A32D668-A7C5-4997-9B1D-DA007EB5A551}" type="presOf" srcId="{25CBB894-C857-486C-BC99-8504CDD5E030}" destId="{5DF8A2CF-7D37-42DB-9B36-6EEB14E7BF49}" srcOrd="0" destOrd="0" presId="urn:microsoft.com/office/officeart/2005/8/layout/hierarchy3"/>
    <dgm:cxn modelId="{EBC644D3-9C3A-4CC2-B18C-C50991DBCD1C}" type="presOf" srcId="{18A8C7D5-98EC-49A3-8917-E4EFBF3C620D}" destId="{238B915C-ED4D-40D2-A29E-19B5597BB91E}" srcOrd="0" destOrd="0" presId="urn:microsoft.com/office/officeart/2005/8/layout/hierarchy3"/>
    <dgm:cxn modelId="{BDCDACC6-BAE4-41D2-8738-F0B65B325791}" srcId="{B55167F7-E3F5-4DED-B278-A5D3C81C9527}" destId="{857FB0F0-A153-4C00-A184-EAF800140F4D}" srcOrd="1" destOrd="0" parTransId="{3CEC09CA-D67A-4871-996D-4D09226FDC90}" sibTransId="{8BCE8EEC-AE0E-4C90-BDD7-B2814C7C757F}"/>
    <dgm:cxn modelId="{941A41C9-8625-4834-BDE4-3D9469D5ECC8}" srcId="{B55167F7-E3F5-4DED-B278-A5D3C81C9527}" destId="{0E391615-02AA-4A3F-8E14-1E9BA8A1A5B5}" srcOrd="0" destOrd="0" parTransId="{9CD59BFD-636C-4263-A7B7-318EF11B142E}" sibTransId="{A07901DB-FF2D-4704-9B32-1CC85EAD9AEC}"/>
    <dgm:cxn modelId="{9C0063B4-79E6-435A-BE78-FC112FA0B252}" type="presOf" srcId="{B55167F7-E3F5-4DED-B278-A5D3C81C9527}" destId="{6DEA5B8D-8277-44E3-9DE2-3D2D61A74EE4}" srcOrd="0" destOrd="0" presId="urn:microsoft.com/office/officeart/2005/8/layout/hierarchy3"/>
    <dgm:cxn modelId="{16BCC6BF-6337-494A-AA40-033C7087CA23}" srcId="{857FB0F0-A153-4C00-A184-EAF800140F4D}" destId="{25CBB894-C857-486C-BC99-8504CDD5E030}" srcOrd="0" destOrd="0" parTransId="{7EBC20AF-160C-4FF5-B148-A54EE78E1AD5}" sibTransId="{A4711415-A670-4671-ADE8-8ED929D9D91E}"/>
    <dgm:cxn modelId="{714AC55A-03E3-4987-871B-6806BBE114CD}" type="presOf" srcId="{0E391615-02AA-4A3F-8E14-1E9BA8A1A5B5}" destId="{0AB56A10-1774-4729-BA6A-5516AF048FD7}" srcOrd="1" destOrd="0" presId="urn:microsoft.com/office/officeart/2005/8/layout/hierarchy3"/>
    <dgm:cxn modelId="{36DB8E5D-7D58-42A4-B54B-E29ACE23B175}" srcId="{0E391615-02AA-4A3F-8E14-1E9BA8A1A5B5}" destId="{18A8C7D5-98EC-49A3-8917-E4EFBF3C620D}" srcOrd="0" destOrd="0" parTransId="{006DF0D9-4977-4C1A-9254-72D3D528F90B}" sibTransId="{CDBC27DD-9C76-4236-84EE-69CA300817BB}"/>
    <dgm:cxn modelId="{735D2E50-27B4-40CD-BEF6-19C21E8D2649}" type="presOf" srcId="{C540B0CB-625E-44C1-9EB1-194A2272AD6B}" destId="{EB898113-F7F9-4835-96DB-1573B44CA0D6}" srcOrd="0" destOrd="0" presId="urn:microsoft.com/office/officeart/2005/8/layout/hierarchy3"/>
    <dgm:cxn modelId="{5E923565-39E4-4FBC-9752-4974AC717FDA}" type="presOf" srcId="{006DF0D9-4977-4C1A-9254-72D3D528F90B}" destId="{DF1C66F6-3D7A-49D6-B2C3-C3D24747FEB0}" srcOrd="0" destOrd="0" presId="urn:microsoft.com/office/officeart/2005/8/layout/hierarchy3"/>
    <dgm:cxn modelId="{F2D11402-1F29-4E6D-B22C-F20BE6EADD9B}" type="presParOf" srcId="{6DEA5B8D-8277-44E3-9DE2-3D2D61A74EE4}" destId="{01BB0EAB-6AEA-4E2A-971E-3D3323CE3D1F}" srcOrd="0" destOrd="0" presId="urn:microsoft.com/office/officeart/2005/8/layout/hierarchy3"/>
    <dgm:cxn modelId="{B7603BBC-B59E-4956-ABFB-2997D1E8C92A}" type="presParOf" srcId="{01BB0EAB-6AEA-4E2A-971E-3D3323CE3D1F}" destId="{4870A775-67F6-4679-A530-DD564B3C5436}" srcOrd="0" destOrd="0" presId="urn:microsoft.com/office/officeart/2005/8/layout/hierarchy3"/>
    <dgm:cxn modelId="{040FFB23-D17B-4D45-8E69-313FFCEFCF6A}" type="presParOf" srcId="{4870A775-67F6-4679-A530-DD564B3C5436}" destId="{33335B22-E980-40A9-BA50-6A675C122675}" srcOrd="0" destOrd="0" presId="urn:microsoft.com/office/officeart/2005/8/layout/hierarchy3"/>
    <dgm:cxn modelId="{0C5658B9-4A59-4837-8F07-0448F68169B1}" type="presParOf" srcId="{4870A775-67F6-4679-A530-DD564B3C5436}" destId="{0AB56A10-1774-4729-BA6A-5516AF048FD7}" srcOrd="1" destOrd="0" presId="urn:microsoft.com/office/officeart/2005/8/layout/hierarchy3"/>
    <dgm:cxn modelId="{11AB2961-6528-4982-BF94-F4FD833277C2}" type="presParOf" srcId="{01BB0EAB-6AEA-4E2A-971E-3D3323CE3D1F}" destId="{3B605008-5F8F-4313-882B-EB3384FFC7B2}" srcOrd="1" destOrd="0" presId="urn:microsoft.com/office/officeart/2005/8/layout/hierarchy3"/>
    <dgm:cxn modelId="{870026EC-703A-426A-AD66-EF9E18EAB1A1}" type="presParOf" srcId="{3B605008-5F8F-4313-882B-EB3384FFC7B2}" destId="{DF1C66F6-3D7A-49D6-B2C3-C3D24747FEB0}" srcOrd="0" destOrd="0" presId="urn:microsoft.com/office/officeart/2005/8/layout/hierarchy3"/>
    <dgm:cxn modelId="{95D8D646-0FE7-423F-BF75-6CF4D8236B44}" type="presParOf" srcId="{3B605008-5F8F-4313-882B-EB3384FFC7B2}" destId="{238B915C-ED4D-40D2-A29E-19B5597BB91E}" srcOrd="1" destOrd="0" presId="urn:microsoft.com/office/officeart/2005/8/layout/hierarchy3"/>
    <dgm:cxn modelId="{559E31EF-AF76-4943-8AD9-375FC24C30AB}" type="presParOf" srcId="{6DEA5B8D-8277-44E3-9DE2-3D2D61A74EE4}" destId="{92AD7E60-D3DB-42C1-B88B-8F4734541B0D}" srcOrd="1" destOrd="0" presId="urn:microsoft.com/office/officeart/2005/8/layout/hierarchy3"/>
    <dgm:cxn modelId="{2025D1D1-20A8-4092-B284-FC57EF79230F}" type="presParOf" srcId="{92AD7E60-D3DB-42C1-B88B-8F4734541B0D}" destId="{6B1A7150-460A-4446-B61E-B2EAB1B6905D}" srcOrd="0" destOrd="0" presId="urn:microsoft.com/office/officeart/2005/8/layout/hierarchy3"/>
    <dgm:cxn modelId="{A9479663-62B5-4EBB-B9DE-48F7E357956A}" type="presParOf" srcId="{6B1A7150-460A-4446-B61E-B2EAB1B6905D}" destId="{9ECB8640-0B7E-4D17-85E9-61217043D5A1}" srcOrd="0" destOrd="0" presId="urn:microsoft.com/office/officeart/2005/8/layout/hierarchy3"/>
    <dgm:cxn modelId="{A85EF9C8-6661-415E-BD3E-30028EC74BA9}" type="presParOf" srcId="{6B1A7150-460A-4446-B61E-B2EAB1B6905D}" destId="{2E0AD81A-4AF5-441C-8DC0-2ED281ED6737}" srcOrd="1" destOrd="0" presId="urn:microsoft.com/office/officeart/2005/8/layout/hierarchy3"/>
    <dgm:cxn modelId="{CEECFE3D-DF55-41BC-9458-25CBA6707955}" type="presParOf" srcId="{92AD7E60-D3DB-42C1-B88B-8F4734541B0D}" destId="{365942F1-314C-4F1C-B04B-A08F89A5B009}" srcOrd="1" destOrd="0" presId="urn:microsoft.com/office/officeart/2005/8/layout/hierarchy3"/>
    <dgm:cxn modelId="{9875A130-A570-420C-9CBB-06EA694986C1}" type="presParOf" srcId="{365942F1-314C-4F1C-B04B-A08F89A5B009}" destId="{27D0B724-67E0-4E45-9567-238E08A5DE2C}" srcOrd="0" destOrd="0" presId="urn:microsoft.com/office/officeart/2005/8/layout/hierarchy3"/>
    <dgm:cxn modelId="{3AAF5BBE-F62B-4799-98C2-559BE936DA33}" type="presParOf" srcId="{365942F1-314C-4F1C-B04B-A08F89A5B009}" destId="{5DF8A2CF-7D37-42DB-9B36-6EEB14E7BF49}" srcOrd="1" destOrd="0" presId="urn:microsoft.com/office/officeart/2005/8/layout/hierarchy3"/>
    <dgm:cxn modelId="{81400611-4E10-4AAB-A09C-5C0176441FA1}" type="presParOf" srcId="{6DEA5B8D-8277-44E3-9DE2-3D2D61A74EE4}" destId="{C844B4F4-43ED-486A-A5F9-7C26ECD23814}" srcOrd="2" destOrd="0" presId="urn:microsoft.com/office/officeart/2005/8/layout/hierarchy3"/>
    <dgm:cxn modelId="{35DBB0A9-8673-494A-BA5D-F5D0B8C1BB28}" type="presParOf" srcId="{C844B4F4-43ED-486A-A5F9-7C26ECD23814}" destId="{6F971610-A8EF-481C-AFC7-E818C4760C32}" srcOrd="0" destOrd="0" presId="urn:microsoft.com/office/officeart/2005/8/layout/hierarchy3"/>
    <dgm:cxn modelId="{88224BFD-FE9E-4399-8B72-FE17C755A7DF}" type="presParOf" srcId="{6F971610-A8EF-481C-AFC7-E818C4760C32}" destId="{EB898113-F7F9-4835-96DB-1573B44CA0D6}" srcOrd="0" destOrd="0" presId="urn:microsoft.com/office/officeart/2005/8/layout/hierarchy3"/>
    <dgm:cxn modelId="{A71346DC-B86E-48A7-A2CF-48365638FE96}" type="presParOf" srcId="{6F971610-A8EF-481C-AFC7-E818C4760C32}" destId="{59A14E21-4075-401C-9398-CC55E1B95101}" srcOrd="1" destOrd="0" presId="urn:microsoft.com/office/officeart/2005/8/layout/hierarchy3"/>
    <dgm:cxn modelId="{7EF0120A-CE07-4290-9B28-4FD3C012A7B2}" type="presParOf" srcId="{C844B4F4-43ED-486A-A5F9-7C26ECD23814}" destId="{CF9FC08A-592C-4231-840C-26015778B3E9}" srcOrd="1" destOrd="0" presId="urn:microsoft.com/office/officeart/2005/8/layout/hierarchy3"/>
    <dgm:cxn modelId="{7D4448B6-7FF3-4DEF-9EB9-3A52CB4C3444}" type="presParOf" srcId="{CF9FC08A-592C-4231-840C-26015778B3E9}" destId="{A490C896-0900-49E1-823A-9A16046A2F98}" srcOrd="0" destOrd="0" presId="urn:microsoft.com/office/officeart/2005/8/layout/hierarchy3"/>
    <dgm:cxn modelId="{D4C4F999-1014-40F8-93EC-4A08B91687C2}" type="presParOf" srcId="{CF9FC08A-592C-4231-840C-26015778B3E9}" destId="{3312BC2C-5909-4060-942F-155DBFBA8B4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E39040-7E7E-4D5E-BBD4-B97AFEF576D2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198F1EE1-287A-4E2F-9970-E97F19387570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0"/>
          <a:r>
            <a:rPr lang="ru-RU" sz="1200" b="0" i="0" baseline="0" dirty="0" smtClean="0">
              <a:latin typeface="Times New Roman" pitchFamily="18" charset="0"/>
              <a:cs typeface="Times New Roman" pitchFamily="18" charset="0"/>
            </a:rPr>
            <a:t>Не допускается реклама, в которой отсутствует часть существенной информации о рекламируемом товаре, об условиях его приобретения или использования, если при этом искажается смысл информации и вводятся в заблуждение потребители рекламы (ч.7 ст.5 Закона о рекламе).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0F242735-BC8B-4E53-B17B-F3A59C73000C}" type="parTrans" cxnId="{983A95DD-83FA-4D87-B17D-7BECB0CD1827}">
      <dgm:prSet/>
      <dgm:spPr/>
      <dgm:t>
        <a:bodyPr/>
        <a:lstStyle/>
        <a:p>
          <a:endParaRPr lang="ru-RU"/>
        </a:p>
      </dgm:t>
    </dgm:pt>
    <dgm:pt modelId="{835FD3A1-06BC-4FBE-A408-419C224C45AE}" type="sibTrans" cxnId="{983A95DD-83FA-4D87-B17D-7BECB0CD1827}">
      <dgm:prSet/>
      <dgm:spPr/>
      <dgm:t>
        <a:bodyPr/>
        <a:lstStyle/>
        <a:p>
          <a:endParaRPr lang="ru-RU"/>
        </a:p>
      </dgm:t>
    </dgm:pt>
    <dgm:pt modelId="{C1103CC1-68D5-4A22-A2B9-ADDF5A9CDB58}" type="pres">
      <dgm:prSet presAssocID="{22E39040-7E7E-4D5E-BBD4-B97AFEF576D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B58C4A-9052-4605-A8AF-8A585A136932}" type="pres">
      <dgm:prSet presAssocID="{198F1EE1-287A-4E2F-9970-E97F19387570}" presName="composite" presStyleCnt="0"/>
      <dgm:spPr/>
    </dgm:pt>
    <dgm:pt modelId="{DF6FA643-0288-4EF2-8A68-A6B79407E1F8}" type="pres">
      <dgm:prSet presAssocID="{198F1EE1-287A-4E2F-9970-E97F19387570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B58F7C87-C2B1-40F5-A132-3602BB8892DC}" type="pres">
      <dgm:prSet presAssocID="{198F1EE1-287A-4E2F-9970-E97F1938757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3A95DD-83FA-4D87-B17D-7BECB0CD1827}" srcId="{22E39040-7E7E-4D5E-BBD4-B97AFEF576D2}" destId="{198F1EE1-287A-4E2F-9970-E97F19387570}" srcOrd="0" destOrd="0" parTransId="{0F242735-BC8B-4E53-B17B-F3A59C73000C}" sibTransId="{835FD3A1-06BC-4FBE-A408-419C224C45AE}"/>
    <dgm:cxn modelId="{3C18B21D-A3DC-45E5-BCC6-5045B1415AC9}" type="presOf" srcId="{22E39040-7E7E-4D5E-BBD4-B97AFEF576D2}" destId="{C1103CC1-68D5-4A22-A2B9-ADDF5A9CDB58}" srcOrd="0" destOrd="0" presId="urn:microsoft.com/office/officeart/2005/8/layout/vList3"/>
    <dgm:cxn modelId="{DB2F3772-FEB1-418A-89DC-E6D412FBB8F5}" type="presOf" srcId="{198F1EE1-287A-4E2F-9970-E97F19387570}" destId="{B58F7C87-C2B1-40F5-A132-3602BB8892DC}" srcOrd="0" destOrd="0" presId="urn:microsoft.com/office/officeart/2005/8/layout/vList3"/>
    <dgm:cxn modelId="{40818657-6944-455D-BE08-2EE0332F378A}" type="presParOf" srcId="{C1103CC1-68D5-4A22-A2B9-ADDF5A9CDB58}" destId="{C3B58C4A-9052-4605-A8AF-8A585A136932}" srcOrd="0" destOrd="0" presId="urn:microsoft.com/office/officeart/2005/8/layout/vList3"/>
    <dgm:cxn modelId="{20C0BA21-19DF-473A-B9AA-A5156D1A762C}" type="presParOf" srcId="{C3B58C4A-9052-4605-A8AF-8A585A136932}" destId="{DF6FA643-0288-4EF2-8A68-A6B79407E1F8}" srcOrd="0" destOrd="0" presId="urn:microsoft.com/office/officeart/2005/8/layout/vList3"/>
    <dgm:cxn modelId="{9C9E27A2-C302-41DD-8820-8DF438AFF8B1}" type="presParOf" srcId="{C3B58C4A-9052-4605-A8AF-8A585A136932}" destId="{B58F7C87-C2B1-40F5-A132-3602BB8892D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EEC41-D12F-4B01-932D-2EEF81552A39}">
      <dsp:nvSpPr>
        <dsp:cNvPr id="0" name=""/>
        <dsp:cNvSpPr/>
      </dsp:nvSpPr>
      <dsp:spPr>
        <a:xfrm>
          <a:off x="479367" y="1168"/>
          <a:ext cx="3510348" cy="21062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baseline="0" dirty="0" smtClean="0">
              <a:latin typeface="Times New Roman" pitchFamily="18" charset="0"/>
              <a:cs typeface="Times New Roman" pitchFamily="18" charset="0"/>
            </a:rPr>
            <a:t>1) </a:t>
          </a:r>
          <a:r>
            <a:rPr lang="ru-RU" sz="1600" b="1" i="0" kern="1200" baseline="0" dirty="0" smtClean="0">
              <a:latin typeface="Times New Roman" pitchFamily="18" charset="0"/>
              <a:cs typeface="Times New Roman" pitchFamily="18" charset="0"/>
            </a:rPr>
            <a:t>содержать</a:t>
          </a:r>
          <a:r>
            <a:rPr lang="ru-RU" sz="1600" b="0" i="0" kern="1200" baseline="0" dirty="0" smtClean="0">
              <a:latin typeface="Times New Roman" pitchFamily="18" charset="0"/>
              <a:cs typeface="Times New Roman" pitchFamily="18" charset="0"/>
            </a:rPr>
            <a:t> гарантии или обещания в будущем эффективности деятельности (доходности вложений), в том числе основанные на реальных показателях в прошлом, </a:t>
          </a:r>
          <a:r>
            <a:rPr lang="ru-RU" sz="1600" b="1" i="0" kern="1200" baseline="0" dirty="0" smtClean="0">
              <a:latin typeface="Times New Roman" pitchFamily="18" charset="0"/>
              <a:cs typeface="Times New Roman" pitchFamily="18" charset="0"/>
            </a:rPr>
            <a:t>если</a:t>
          </a:r>
          <a:r>
            <a:rPr lang="ru-RU" sz="1600" b="0" i="0" kern="1200" baseline="0" dirty="0" smtClean="0">
              <a:latin typeface="Times New Roman" pitchFamily="18" charset="0"/>
              <a:cs typeface="Times New Roman" pitchFamily="18" charset="0"/>
            </a:rPr>
            <a:t> такая эффективность деятельности (доходность вложений) не может быть определена на момент заключения соответствующего договора;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9367" y="1168"/>
        <a:ext cx="3510348" cy="2106209"/>
      </dsp:txXfrm>
    </dsp:sp>
    <dsp:sp modelId="{0C8FB676-450F-4F67-81EB-2CBC36A76D3C}">
      <dsp:nvSpPr>
        <dsp:cNvPr id="0" name=""/>
        <dsp:cNvSpPr/>
      </dsp:nvSpPr>
      <dsp:spPr>
        <a:xfrm>
          <a:off x="4340751" y="1168"/>
          <a:ext cx="3510348" cy="21062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baseline="0" dirty="0" smtClean="0">
              <a:latin typeface="Times New Roman" pitchFamily="18" charset="0"/>
              <a:cs typeface="Times New Roman" pitchFamily="18" charset="0"/>
            </a:rPr>
            <a:t>2) </a:t>
          </a:r>
          <a:r>
            <a:rPr lang="ru-RU" sz="1600" b="1" i="0" kern="1200" baseline="0" dirty="0" smtClean="0">
              <a:latin typeface="Times New Roman" pitchFamily="18" charset="0"/>
              <a:cs typeface="Times New Roman" pitchFamily="18" charset="0"/>
            </a:rPr>
            <a:t>умалчивать</a:t>
          </a:r>
          <a:r>
            <a:rPr lang="ru-RU" sz="1600" b="0" i="0" kern="1200" baseline="0" dirty="0" smtClean="0">
              <a:latin typeface="Times New Roman" pitchFamily="18" charset="0"/>
              <a:cs typeface="Times New Roman" pitchFamily="18" charset="0"/>
            </a:rPr>
            <a:t> об иных условиях оказания соответствующих услуг, влияющих на сумму доходов, которые получат воспользовавшиеся услугами лица, или на сумму расходов, которую понесут воспользовавшиеся услугами лица, </a:t>
          </a:r>
          <a:r>
            <a:rPr lang="ru-RU" sz="1600" b="1" i="0" kern="1200" baseline="0" dirty="0" smtClean="0">
              <a:latin typeface="Times New Roman" pitchFamily="18" charset="0"/>
              <a:cs typeface="Times New Roman" pitchFamily="18" charset="0"/>
            </a:rPr>
            <a:t>если</a:t>
          </a:r>
          <a:r>
            <a:rPr lang="ru-RU" sz="1600" b="0" i="0" kern="1200" baseline="0" dirty="0" smtClean="0">
              <a:latin typeface="Times New Roman" pitchFamily="18" charset="0"/>
              <a:cs typeface="Times New Roman" pitchFamily="18" charset="0"/>
            </a:rPr>
            <a:t> в рекламе сообщается хотя бы одно из таких условий.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40751" y="1168"/>
        <a:ext cx="3510348" cy="21062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35B22-E980-40A9-BA50-6A675C122675}">
      <dsp:nvSpPr>
        <dsp:cNvPr id="0" name=""/>
        <dsp:cNvSpPr/>
      </dsp:nvSpPr>
      <dsp:spPr>
        <a:xfrm>
          <a:off x="37327" y="626724"/>
          <a:ext cx="2583696" cy="1291848"/>
        </a:xfrm>
        <a:prstGeom prst="roundRect">
          <a:avLst>
            <a:gd name="adj" fmla="val 10000"/>
          </a:avLst>
        </a:prstGeom>
        <a:solidFill>
          <a:srgbClr val="FFFF99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baseline="0" dirty="0" smtClean="0">
              <a:latin typeface="Times New Roman" pitchFamily="18" charset="0"/>
              <a:cs typeface="Times New Roman" pitchFamily="18" charset="0"/>
            </a:rPr>
            <a:t>рекламодатель</a:t>
          </a:r>
          <a:r>
            <a:rPr lang="ru-RU" sz="1400" b="0" i="0" kern="1200" baseline="0" dirty="0" smtClean="0">
              <a:latin typeface="Times New Roman" pitchFamily="18" charset="0"/>
              <a:cs typeface="Times New Roman" pitchFamily="18" charset="0"/>
            </a:rPr>
            <a:t> - изготовитель или продавец товара либо иное определившее объект рекламирования и (или) содержание рекламы лицо;</a:t>
          </a:r>
          <a:endParaRPr lang="ru-RU" sz="14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5164" y="664561"/>
        <a:ext cx="2508022" cy="1216174"/>
      </dsp:txXfrm>
    </dsp:sp>
    <dsp:sp modelId="{DF1C66F6-3D7A-49D6-B2C3-C3D24747FEB0}">
      <dsp:nvSpPr>
        <dsp:cNvPr id="0" name=""/>
        <dsp:cNvSpPr/>
      </dsp:nvSpPr>
      <dsp:spPr>
        <a:xfrm>
          <a:off x="295697" y="1918572"/>
          <a:ext cx="222146" cy="968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886"/>
              </a:lnTo>
              <a:lnTo>
                <a:pt x="222146" y="96888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B915C-ED4D-40D2-A29E-19B5597BB91E}">
      <dsp:nvSpPr>
        <dsp:cNvPr id="0" name=""/>
        <dsp:cNvSpPr/>
      </dsp:nvSpPr>
      <dsp:spPr>
        <a:xfrm>
          <a:off x="517843" y="2241534"/>
          <a:ext cx="2066957" cy="129184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Несет ответственность за нарушение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статьи 28 полностью</a:t>
          </a:r>
        </a:p>
      </dsp:txBody>
      <dsp:txXfrm>
        <a:off x="555680" y="2279371"/>
        <a:ext cx="1991283" cy="1216174"/>
      </dsp:txXfrm>
    </dsp:sp>
    <dsp:sp modelId="{9ECB8640-0B7E-4D17-85E9-61217043D5A1}">
      <dsp:nvSpPr>
        <dsp:cNvPr id="0" name=""/>
        <dsp:cNvSpPr/>
      </dsp:nvSpPr>
      <dsp:spPr>
        <a:xfrm>
          <a:off x="3230724" y="626724"/>
          <a:ext cx="2583696" cy="1291848"/>
        </a:xfrm>
        <a:prstGeom prst="roundRect">
          <a:avLst>
            <a:gd name="adj" fmla="val 10000"/>
          </a:avLst>
        </a:prstGeom>
        <a:solidFill>
          <a:srgbClr val="FFFF99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i="0" kern="1200" baseline="0" dirty="0" smtClean="0">
              <a:latin typeface="Times New Roman" pitchFamily="18" charset="0"/>
              <a:cs typeface="Times New Roman" pitchFamily="18" charset="0"/>
            </a:rPr>
            <a:t>рекламораспространитель</a:t>
          </a:r>
          <a:r>
            <a:rPr lang="ru-RU" sz="1400" b="0" i="0" kern="1200" baseline="0" dirty="0" smtClean="0">
              <a:latin typeface="Times New Roman" pitchFamily="18" charset="0"/>
              <a:cs typeface="Times New Roman" pitchFamily="18" charset="0"/>
            </a:rPr>
            <a:t> - лицо, осуществляющее распространение рекламы любым способом, в любой форме и с использованием любых средств;</a:t>
          </a:r>
          <a:endParaRPr lang="ru-RU" sz="1400" i="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3268561" y="664561"/>
        <a:ext cx="2508022" cy="1216174"/>
      </dsp:txXfrm>
    </dsp:sp>
    <dsp:sp modelId="{27D0B724-67E0-4E45-9567-238E08A5DE2C}">
      <dsp:nvSpPr>
        <dsp:cNvPr id="0" name=""/>
        <dsp:cNvSpPr/>
      </dsp:nvSpPr>
      <dsp:spPr>
        <a:xfrm>
          <a:off x="3489094" y="1918572"/>
          <a:ext cx="258369" cy="968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886"/>
              </a:lnTo>
              <a:lnTo>
                <a:pt x="258369" y="96888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F8A2CF-7D37-42DB-9B36-6EEB14E7BF49}">
      <dsp:nvSpPr>
        <dsp:cNvPr id="0" name=""/>
        <dsp:cNvSpPr/>
      </dsp:nvSpPr>
      <dsp:spPr>
        <a:xfrm>
          <a:off x="3747464" y="2241534"/>
          <a:ext cx="2066957" cy="129184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Несет ответственность за нарушение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частей 1, 4, 7, 8, 11 и 13</a:t>
          </a:r>
        </a:p>
      </dsp:txBody>
      <dsp:txXfrm>
        <a:off x="3785301" y="2279371"/>
        <a:ext cx="1991283" cy="1216174"/>
      </dsp:txXfrm>
    </dsp:sp>
    <dsp:sp modelId="{EB898113-F7F9-4835-96DB-1573B44CA0D6}">
      <dsp:nvSpPr>
        <dsp:cNvPr id="0" name=""/>
        <dsp:cNvSpPr/>
      </dsp:nvSpPr>
      <dsp:spPr>
        <a:xfrm>
          <a:off x="6460345" y="626724"/>
          <a:ext cx="2583696" cy="1291848"/>
        </a:xfrm>
        <a:prstGeom prst="roundRect">
          <a:avLst>
            <a:gd name="adj" fmla="val 10000"/>
          </a:avLst>
        </a:prstGeom>
        <a:solidFill>
          <a:srgbClr val="FFFF99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baseline="0" dirty="0" err="1" smtClean="0">
              <a:latin typeface="Times New Roman" pitchFamily="18" charset="0"/>
              <a:cs typeface="Times New Roman" pitchFamily="18" charset="0"/>
            </a:rPr>
            <a:t>рекламопроизводитель</a:t>
          </a:r>
          <a:r>
            <a:rPr lang="ru-RU" sz="1400" b="0" i="0" kern="1200" baseline="0" dirty="0" smtClean="0">
              <a:latin typeface="Times New Roman" pitchFamily="18" charset="0"/>
              <a:cs typeface="Times New Roman" pitchFamily="18" charset="0"/>
            </a:rPr>
            <a:t> - лицо, осуществляющее полностью или частично приведение информации в готовую для распространения в виде рекламы форму;</a:t>
          </a:r>
          <a:endParaRPr lang="ru-RU" sz="14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98182" y="664561"/>
        <a:ext cx="2508022" cy="1216174"/>
      </dsp:txXfrm>
    </dsp:sp>
    <dsp:sp modelId="{A490C896-0900-49E1-823A-9A16046A2F98}">
      <dsp:nvSpPr>
        <dsp:cNvPr id="0" name=""/>
        <dsp:cNvSpPr/>
      </dsp:nvSpPr>
      <dsp:spPr>
        <a:xfrm>
          <a:off x="6718715" y="1918572"/>
          <a:ext cx="258369" cy="968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886"/>
              </a:lnTo>
              <a:lnTo>
                <a:pt x="258369" y="96888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12BC2C-5909-4060-942F-155DBFBA8B47}">
      <dsp:nvSpPr>
        <dsp:cNvPr id="0" name=""/>
        <dsp:cNvSpPr/>
      </dsp:nvSpPr>
      <dsp:spPr>
        <a:xfrm>
          <a:off x="6977084" y="2241534"/>
          <a:ext cx="2066957" cy="129184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несет ответственность, в случае, если будет доказано, что нарушение произошло по его вине</a:t>
          </a:r>
        </a:p>
      </dsp:txBody>
      <dsp:txXfrm>
        <a:off x="7014921" y="2279371"/>
        <a:ext cx="1991283" cy="12161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F7C87-C2B1-40F5-A132-3602BB8892DC}">
      <dsp:nvSpPr>
        <dsp:cNvPr id="0" name=""/>
        <dsp:cNvSpPr/>
      </dsp:nvSpPr>
      <dsp:spPr>
        <a:xfrm rot="10800000">
          <a:off x="1465346" y="420"/>
          <a:ext cx="4963135" cy="86093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647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>
              <a:latin typeface="Times New Roman" pitchFamily="18" charset="0"/>
              <a:cs typeface="Times New Roman" pitchFamily="18" charset="0"/>
            </a:rPr>
            <a:t>Не допускается реклама, в которой отсутствует часть существенной информации о рекламируемом товаре, об условиях его приобретения или использования, если при этом искажается смысл информации и вводятся в заблуждение потребители рекламы (ч.7 ст.5 Закона о рекламе).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680579" y="420"/>
        <a:ext cx="4747902" cy="860932"/>
      </dsp:txXfrm>
    </dsp:sp>
    <dsp:sp modelId="{DF6FA643-0288-4EF2-8A68-A6B79407E1F8}">
      <dsp:nvSpPr>
        <dsp:cNvPr id="0" name=""/>
        <dsp:cNvSpPr/>
      </dsp:nvSpPr>
      <dsp:spPr>
        <a:xfrm>
          <a:off x="1034880" y="420"/>
          <a:ext cx="860932" cy="86093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xfrm>
            <a:off x="901488" y="4722694"/>
            <a:ext cx="4958187" cy="447413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601390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3.jpeg" descr="пр копи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978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1.jpeg" descr="пр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4968478"/>
            <a:ext cx="9144000" cy="19526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4419600" y="4767262"/>
            <a:ext cx="2133600" cy="31339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31" name="Shape 1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body" idx="1"/>
          </p:nvPr>
        </p:nvSpPr>
        <p:spPr>
          <a:xfrm>
            <a:off x="457200" y="205979"/>
            <a:ext cx="8229600" cy="4388644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9" name="Shape 1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63ACF-489A-4BAD-B362-0ACED2251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763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722312" y="3305176"/>
            <a:ext cx="7772401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722312" y="2180035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sz="quarter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sz="quarter" idx="13"/>
          </p:nvPr>
        </p:nvSpPr>
        <p:spPr>
          <a:xfrm>
            <a:off x="4645026" y="1151335"/>
            <a:ext cx="4041776" cy="479822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None/>
              <a:defRPr sz="2400" b="1"/>
            </a:pPr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457201" y="204786"/>
            <a:ext cx="3008313" cy="8715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sz="half" idx="13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 descr="пр2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0" y="4968478"/>
            <a:ext cx="9144000" cy="195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2.jpeg" descr="пр 1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0" y="0"/>
            <a:ext cx="9144000" cy="68103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850353" y="4935141"/>
            <a:ext cx="330160" cy="31339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6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 spd="med"/>
  <p:hf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chemeClr val="accent2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>
            <a:off x="129169" y="912331"/>
            <a:ext cx="8858312" cy="407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900" b="1"/>
            </a:pPr>
            <a:endParaRPr dirty="0"/>
          </a:p>
          <a:p>
            <a:pPr algn="ctr"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algn="ctr">
              <a:defRPr sz="32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800" dirty="0"/>
          </a:p>
          <a:p>
            <a:pPr algn="ctr">
              <a:defRPr sz="32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2800" dirty="0" smtClean="0"/>
              <a:t>Требования к рекламе финансовых услуг и финансовой деятельности</a:t>
            </a:r>
            <a:endParaRPr sz="2800" dirty="0"/>
          </a:p>
          <a:p>
            <a:pPr algn="ctr">
              <a:defRPr sz="3200" b="1">
                <a:solidFill>
                  <a:srgbClr val="3C8C93"/>
                </a:solidFill>
              </a:defRPr>
            </a:pPr>
            <a:endParaRPr sz="2800" dirty="0"/>
          </a:p>
          <a:p>
            <a:pPr algn="r"/>
            <a:r>
              <a:rPr lang="ru-RU" b="1" dirty="0" err="1" smtClean="0">
                <a:solidFill>
                  <a:srgbClr val="00808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Евлоев</a:t>
            </a:r>
            <a:r>
              <a:rPr lang="ru-RU" b="1" dirty="0" smtClean="0">
                <a:solidFill>
                  <a:srgbClr val="00808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Рамазан </a:t>
            </a:r>
            <a:r>
              <a:rPr lang="ru-RU" b="1" dirty="0" err="1" smtClean="0">
                <a:solidFill>
                  <a:srgbClr val="00808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Вахович</a:t>
            </a:r>
            <a:endParaRPr lang="ru-RU" b="1" dirty="0" smtClean="0">
              <a:solidFill>
                <a:srgbClr val="008080"/>
              </a:solidFill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solidFill>
                  <a:srgbClr val="00808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заместитель </a:t>
            </a:r>
            <a:r>
              <a:rPr lang="ru-RU" b="1" dirty="0">
                <a:solidFill>
                  <a:srgbClr val="00808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руководителя</a:t>
            </a:r>
          </a:p>
          <a:p>
            <a:pPr algn="r"/>
            <a:r>
              <a:rPr lang="ru-RU" b="1" dirty="0" smtClean="0">
                <a:solidFill>
                  <a:srgbClr val="00808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Ингушского </a:t>
            </a:r>
            <a:r>
              <a:rPr lang="ru-RU" b="1" dirty="0">
                <a:solidFill>
                  <a:srgbClr val="00808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УФАС России</a:t>
            </a:r>
          </a:p>
          <a:p>
            <a:pPr algn="ctr">
              <a:defRPr b="1"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defRPr b="1"/>
            </a:pPr>
            <a:r>
              <a:rPr lang="ru-RU" dirty="0" smtClean="0"/>
              <a:t>Назрань</a:t>
            </a:r>
            <a:r>
              <a:rPr dirty="0" smtClean="0"/>
              <a:t>, </a:t>
            </a:r>
            <a:r>
              <a:rPr lang="ru-RU" dirty="0" smtClean="0"/>
              <a:t>30.07.2020</a:t>
            </a:r>
            <a:endParaRPr dirty="0"/>
          </a:p>
          <a:p>
            <a:pPr algn="r">
              <a:defRPr sz="2000" b="1">
                <a:solidFill>
                  <a:srgbClr val="008080"/>
                </a:solidFill>
              </a:defRPr>
            </a:pPr>
            <a:endParaRPr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850391">
              <a:defRPr sz="1488" b="1">
                <a:solidFill>
                  <a:srgbClr val="000000"/>
                </a:solidFill>
              </a:defRPr>
            </a:lvl1pPr>
          </a:lstStyle>
          <a:p>
            <a:r>
              <a:t/>
            </a:r>
            <a:br/>
            <a:endParaRPr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47910749"/>
              </p:ext>
            </p:extLst>
          </p:nvPr>
        </p:nvGraphicFramePr>
        <p:xfrm>
          <a:off x="0" y="716692"/>
          <a:ext cx="9045146" cy="4160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6" name="Shape 1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10</a:t>
            </a:fld>
            <a:endParaRPr dirty="0"/>
          </a:p>
        </p:txBody>
      </p:sp>
      <p:sp>
        <p:nvSpPr>
          <p:cNvPr id="17" name="Shape 192"/>
          <p:cNvSpPr txBox="1">
            <a:spLocks/>
          </p:cNvSpPr>
          <p:nvPr/>
        </p:nvSpPr>
        <p:spPr>
          <a:xfrm>
            <a:off x="395536" y="797620"/>
            <a:ext cx="8114150" cy="322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 fontScale="55000" lnSpcReduction="200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1" i="0" u="none" strike="noStrike" cap="none" spc="0" baseline="0">
                <a:ln>
                  <a:noFill/>
                </a:ln>
                <a:solidFill>
                  <a:srgbClr val="3C8C9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90575" marR="0" indent="-333375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34439" marR="0" indent="-320039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272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844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Разграничение ответственности за нарушение требований к рекламе финансовых услуг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36507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191005737"/>
              </p:ext>
            </p:extLst>
          </p:nvPr>
        </p:nvGraphicFramePr>
        <p:xfrm>
          <a:off x="267329" y="3806807"/>
          <a:ext cx="7463362" cy="861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hape 192"/>
          <p:cNvSpPr txBox="1">
            <a:spLocks/>
          </p:cNvSpPr>
          <p:nvPr/>
        </p:nvSpPr>
        <p:spPr>
          <a:xfrm>
            <a:off x="395536" y="797620"/>
            <a:ext cx="8280920" cy="347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1" i="0" u="none" strike="noStrike" cap="none" spc="0" baseline="0">
                <a:ln>
                  <a:noFill/>
                </a:ln>
                <a:solidFill>
                  <a:srgbClr val="3C8C9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90575" marR="0" indent="-333375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34439" marR="0" indent="-320039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272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844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Статья 5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«Общие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требования 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рекламе»: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6369" y="1538574"/>
            <a:ext cx="1383837" cy="3077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добросовестной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01387" y="1548787"/>
            <a:ext cx="1074916" cy="30777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достоверной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95134" y="1145059"/>
            <a:ext cx="2084173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Реклама должна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быть: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535996" y="1416908"/>
            <a:ext cx="1378772" cy="275553"/>
          </a:xfrm>
          <a:prstGeom prst="straightConnector1">
            <a:avLst/>
          </a:prstGeom>
          <a:noFill/>
          <a:ln w="9525" cap="flat">
            <a:solidFill>
              <a:srgbClr val="0070C0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644346" y="1427121"/>
            <a:ext cx="1354664" cy="265340"/>
          </a:xfrm>
          <a:prstGeom prst="straightConnector1">
            <a:avLst/>
          </a:prstGeom>
          <a:noFill/>
          <a:ln w="9525" cap="flat">
            <a:solidFill>
              <a:srgbClr val="0070C0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/>
          <p:cNvSpPr txBox="1"/>
          <p:nvPr/>
        </p:nvSpPr>
        <p:spPr>
          <a:xfrm>
            <a:off x="508108" y="2102797"/>
            <a:ext cx="8055776" cy="16004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>
              <a:buClr>
                <a:srgbClr val="3C8C93"/>
              </a:buClr>
              <a:buSzPct val="100000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Недостоверной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признается реклама, которая содержит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соответствующие действительности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сведения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том числе: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Clr>
                <a:srgbClr val="3C8C93"/>
              </a:buClr>
              <a:buSzPct val="100000"/>
              <a:buFont typeface="Arial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 любых характеристиках товара, в том числе о его природе, составе, способе и дате изготовления, назначении, потребительских свойствах, об условиях применения товара, о месте его происхождения, наличии сертификата соответствия или декларации о соответствии, знаков соответствия и знаков обращения на рынке, сроках службы, сроках годности товара (п.2 ч.3 ст.5 Закона о рекламе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>
          <a:xfrm>
            <a:off x="8860556" y="4935141"/>
            <a:ext cx="319957" cy="338554"/>
          </a:xfrm>
        </p:spPr>
        <p:txBody>
          <a:bodyPr/>
          <a:lstStyle/>
          <a:p>
            <a:fld id="{86CB4B4D-7CA3-9044-876B-883B54F8677D}" type="slidenum">
              <a:rPr lang="ru-RU" smtClean="0">
                <a:solidFill>
                  <a:schemeClr val="tx1"/>
                </a:solidFill>
              </a:rPr>
              <a:t>11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660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sldNum" sz="quarter" idx="2"/>
          </p:nvPr>
        </p:nvSpPr>
        <p:spPr>
          <a:xfrm>
            <a:off x="8926849" y="4786328"/>
            <a:ext cx="217150" cy="3133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190" name="Shape 190"/>
          <p:cNvSpPr>
            <a:spLocks noGrp="1"/>
          </p:cNvSpPr>
          <p:nvPr>
            <p:ph type="title"/>
          </p:nvPr>
        </p:nvSpPr>
        <p:spPr>
          <a:xfrm>
            <a:off x="12779" y="-92546"/>
            <a:ext cx="9144000" cy="50006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0391">
              <a:defRPr sz="1488" b="1">
                <a:solidFill>
                  <a:srgbClr val="000000"/>
                </a:solidFill>
              </a:defRPr>
            </a:lvl1pPr>
          </a:lstStyle>
          <a:p>
            <a:r>
              <a:t/>
            </a:r>
            <a:br/>
            <a:endParaRPr/>
          </a:p>
        </p:txBody>
      </p:sp>
      <p:sp>
        <p:nvSpPr>
          <p:cNvPr id="192" name="Shape 192"/>
          <p:cNvSpPr>
            <a:spLocks noGrp="1"/>
          </p:cNvSpPr>
          <p:nvPr>
            <p:ph type="body" sz="quarter" idx="1"/>
          </p:nvPr>
        </p:nvSpPr>
        <p:spPr>
          <a:xfrm>
            <a:off x="395536" y="797620"/>
            <a:ext cx="8280920" cy="421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None/>
              <a:defRPr sz="2500" b="1">
                <a:solidFill>
                  <a:srgbClr val="3C8C93"/>
                </a:solidFill>
              </a:defRPr>
            </a:lvl1pPr>
          </a:lstStyle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Часть 3 статьи 28 Закона о рекламе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hape 226"/>
          <p:cNvSpPr/>
          <p:nvPr/>
        </p:nvSpPr>
        <p:spPr>
          <a:xfrm>
            <a:off x="467544" y="1244657"/>
            <a:ext cx="8297516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3C8C93"/>
              </a:buClr>
              <a:buSzPct val="100000"/>
              <a:buFont typeface="Arial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1300" dirty="0" smtClean="0">
                <a:sym typeface="Times New Roman"/>
              </a:rPr>
              <a:t>Если </a:t>
            </a:r>
            <a:r>
              <a:rPr lang="ru-RU" sz="1300" dirty="0">
                <a:sym typeface="Times New Roman"/>
              </a:rPr>
              <a:t>реклама услуг, связанных с предоставлением </a:t>
            </a:r>
            <a:r>
              <a:rPr lang="ru-RU" sz="1300" b="1" dirty="0">
                <a:sym typeface="Times New Roman"/>
              </a:rPr>
              <a:t>кредита или займа</a:t>
            </a:r>
            <a:r>
              <a:rPr lang="ru-RU" sz="1300" dirty="0">
                <a:sym typeface="Times New Roman"/>
              </a:rPr>
              <a:t>, пользованием им и погашением кредита или займа, содержит </a:t>
            </a:r>
            <a:r>
              <a:rPr lang="ru-RU" sz="1300" b="1" dirty="0">
                <a:sym typeface="Times New Roman"/>
              </a:rPr>
              <a:t>хотя бы </a:t>
            </a:r>
            <a:r>
              <a:rPr lang="ru-RU" sz="1300" b="1" u="sng" dirty="0">
                <a:sym typeface="Times New Roman"/>
              </a:rPr>
              <a:t>одно</a:t>
            </a:r>
            <a:r>
              <a:rPr lang="ru-RU" sz="1300" b="1" dirty="0">
                <a:sym typeface="Times New Roman"/>
              </a:rPr>
              <a:t> условие</a:t>
            </a:r>
            <a:r>
              <a:rPr lang="ru-RU" sz="1300" dirty="0">
                <a:sym typeface="Times New Roman"/>
              </a:rPr>
              <a:t>, влияющее на его стоимость, такая реклама должна содержать </a:t>
            </a:r>
            <a:r>
              <a:rPr lang="ru-RU" sz="1300" b="1" u="sng" dirty="0">
                <a:sym typeface="Times New Roman"/>
              </a:rPr>
              <a:t>все</a:t>
            </a:r>
            <a:r>
              <a:rPr lang="ru-RU" sz="1300" b="1" dirty="0">
                <a:sym typeface="Times New Roman"/>
              </a:rPr>
              <a:t> остальные условия</a:t>
            </a:r>
            <a:r>
              <a:rPr lang="ru-RU" sz="1300" dirty="0">
                <a:sym typeface="Times New Roman"/>
              </a:rPr>
              <a:t>, определяющие полную стоимость кредита (займа), определяемую в соответствии с Федеральным законом </a:t>
            </a:r>
            <a:r>
              <a:rPr lang="ru-RU" sz="1300" dirty="0" smtClean="0">
                <a:sym typeface="Times New Roman"/>
              </a:rPr>
              <a:t>"О </a:t>
            </a:r>
            <a:r>
              <a:rPr lang="ru-RU" sz="1300" dirty="0">
                <a:sym typeface="Times New Roman"/>
              </a:rPr>
              <a:t>потребительском кредите (займе</a:t>
            </a:r>
            <a:r>
              <a:rPr lang="ru-RU" sz="1300" dirty="0" smtClean="0">
                <a:sym typeface="Times New Roman"/>
              </a:rPr>
              <a:t>)", </a:t>
            </a:r>
            <a:r>
              <a:rPr lang="ru-RU" sz="1300" dirty="0">
                <a:sym typeface="Times New Roman"/>
              </a:rPr>
              <a:t>для заемщика и влияющие на нее</a:t>
            </a:r>
            <a:r>
              <a:rPr lang="ru-RU" sz="1300" dirty="0" smtClean="0">
                <a:sym typeface="Times New Roman"/>
              </a:rPr>
              <a:t>.</a:t>
            </a:r>
            <a:endParaRPr lang="ru-RU" sz="1300" dirty="0">
              <a:sym typeface="Times New Roman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60626" y="2512783"/>
            <a:ext cx="2650983" cy="1168536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Arial"/>
              </a:rPr>
              <a:t>Обязательно:</a:t>
            </a:r>
            <a:r>
              <a:rPr kumimoji="0" lang="ru-RU" sz="1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ru-RU" sz="12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Arial"/>
              </a:rPr>
              <a:t>основные расходы</a:t>
            </a:r>
            <a:r>
              <a:rPr kumimoji="0" lang="ru-RU" sz="1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(условия, определяющие полную стоимость кредита (займа)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257057" y="3097051"/>
            <a:ext cx="2277076" cy="1168536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2"/>
            </a:solidFill>
            <a:prstDash val="lgDash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Arial"/>
              </a:rPr>
              <a:t>Важно! Условия</a:t>
            </a:r>
            <a:r>
              <a:rPr kumimoji="0" lang="ru-RU" sz="1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должны быть </a:t>
            </a:r>
            <a:r>
              <a:rPr kumimoji="0" lang="ru-RU" sz="12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Arial"/>
              </a:rPr>
              <a:t>воспринимаемые</a:t>
            </a:r>
            <a:r>
              <a:rPr kumimoji="0" lang="ru-RU" sz="1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размер, контрастность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720037" y="2549816"/>
            <a:ext cx="2962645" cy="1428211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Arial"/>
              </a:rPr>
              <a:t>Необязательно указывать,</a:t>
            </a:r>
            <a:r>
              <a:rPr kumimoji="0" lang="ru-RU" sz="1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достаточно перечислить</a:t>
            </a: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  <a:r>
              <a:rPr kumimoji="0" lang="ru-RU" sz="1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ru-RU" sz="12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Arial"/>
              </a:rPr>
              <a:t>дополнительные </a:t>
            </a:r>
            <a:r>
              <a:rPr kumimoji="0" lang="ru-RU" sz="1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Arial"/>
              </a:rPr>
              <a:t>расходы (страхование, услуги нотариуса и т.п.)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42593" y="4611395"/>
            <a:ext cx="2722561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Arial"/>
              </a:rPr>
              <a:t>* </a:t>
            </a:r>
            <a:r>
              <a:rPr kumimoji="0" lang="ru-RU" sz="11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Arial"/>
              </a:rPr>
              <a:t>ответственность несет</a:t>
            </a:r>
            <a:r>
              <a:rPr kumimoji="0" lang="ru-RU" sz="11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рекламодатель  </a:t>
            </a:r>
          </a:p>
        </p:txBody>
      </p:sp>
      <p:sp>
        <p:nvSpPr>
          <p:cNvPr id="4" name="Стрелка вниз 3"/>
          <p:cNvSpPr/>
          <p:nvPr/>
        </p:nvSpPr>
        <p:spPr>
          <a:xfrm rot="1101242">
            <a:off x="897919" y="3547404"/>
            <a:ext cx="362465" cy="322737"/>
          </a:xfrm>
          <a:prstGeom prst="downArrow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2465" y="3768689"/>
            <a:ext cx="2117124" cy="1225865"/>
          </a:xfrm>
          <a:prstGeom prst="round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rgbClr val="FF0000"/>
            </a:solidFill>
            <a:prstDash val="lgDashDotDot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в частности: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условия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о размере процентной ставки,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сумме и сроке кредита,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платежах и комиссиях по кредитным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операциям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6716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860556" y="4943379"/>
            <a:ext cx="319957" cy="338554"/>
          </a:xfrm>
        </p:spPr>
        <p:txBody>
          <a:bodyPr/>
          <a:lstStyle/>
          <a:p>
            <a:pPr>
              <a:defRPr/>
            </a:pPr>
            <a:fld id="{BC763ACF-489A-4BAD-B362-0ACED2251F5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Shape 226"/>
          <p:cNvSpPr/>
          <p:nvPr/>
        </p:nvSpPr>
        <p:spPr>
          <a:xfrm>
            <a:off x="4102443" y="940695"/>
            <a:ext cx="4769708" cy="3754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 algn="just">
              <a:buClr>
                <a:srgbClr val="3C8C93"/>
              </a:buClr>
              <a:buSzPct val="100000"/>
              <a:buFont typeface="Arial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dirty="0" smtClean="0">
                <a:sym typeface="Times New Roman"/>
              </a:rPr>
              <a:t>Реклама признана нарушающей </a:t>
            </a:r>
            <a:r>
              <a:rPr lang="ru-RU" dirty="0">
                <a:sym typeface="Times New Roman"/>
              </a:rPr>
              <a:t>требования </a:t>
            </a:r>
            <a:r>
              <a:rPr lang="ru-RU" b="1" dirty="0">
                <a:sym typeface="Times New Roman"/>
              </a:rPr>
              <a:t>ч.3 ст.28 Закона о рекламе</a:t>
            </a:r>
            <a:r>
              <a:rPr lang="ru-RU" dirty="0">
                <a:sym typeface="Times New Roman"/>
              </a:rPr>
              <a:t>, поскольку в рекламе </a:t>
            </a:r>
            <a:r>
              <a:rPr lang="ru-RU" dirty="0" smtClean="0">
                <a:sym typeface="Times New Roman"/>
              </a:rPr>
              <a:t>не </a:t>
            </a:r>
            <a:r>
              <a:rPr lang="ru-RU" dirty="0">
                <a:sym typeface="Times New Roman"/>
              </a:rPr>
              <a:t>содержатся все остальные условия, определяющие полную стоимость </a:t>
            </a:r>
            <a:r>
              <a:rPr lang="ru-RU" dirty="0" smtClean="0">
                <a:sym typeface="Times New Roman"/>
              </a:rPr>
              <a:t>кредита (процентная </a:t>
            </a:r>
            <a:r>
              <a:rPr lang="ru-RU" dirty="0">
                <a:sym typeface="Times New Roman"/>
              </a:rPr>
              <a:t>ставка по кредиту и срок предоставления кредита), </a:t>
            </a:r>
            <a:r>
              <a:rPr lang="ru-RU" b="1" dirty="0">
                <a:sym typeface="Times New Roman"/>
              </a:rPr>
              <a:t>ч.7 ст.5 Закона о рекламе</a:t>
            </a:r>
            <a:r>
              <a:rPr lang="ru-RU" dirty="0">
                <a:sym typeface="Times New Roman"/>
              </a:rPr>
              <a:t>, поскольку в рекламе отсутствуют сведения об условиях, на которых ООО «Губернский советник» предоставляет </a:t>
            </a:r>
            <a:r>
              <a:rPr lang="ru-RU" b="1" dirty="0">
                <a:sym typeface="Times New Roman"/>
              </a:rPr>
              <a:t>справочно-информационные услуги </a:t>
            </a:r>
            <a:r>
              <a:rPr lang="ru-RU" dirty="0">
                <a:sym typeface="Times New Roman"/>
              </a:rPr>
              <a:t>(платные</a:t>
            </a:r>
            <a:r>
              <a:rPr lang="ru-RU" dirty="0" smtClean="0">
                <a:sym typeface="Times New Roman"/>
              </a:rPr>
              <a:t>/ бесплатные</a:t>
            </a:r>
            <a:r>
              <a:rPr lang="ru-RU" dirty="0">
                <a:sym typeface="Times New Roman"/>
              </a:rPr>
              <a:t>), </a:t>
            </a:r>
            <a:r>
              <a:rPr lang="ru-RU" b="1" dirty="0">
                <a:sym typeface="Times New Roman"/>
              </a:rPr>
              <a:t>п.2 ч.3 ст.5 Закона о рекламе,</a:t>
            </a:r>
            <a:r>
              <a:rPr lang="ru-RU" dirty="0">
                <a:sym typeface="Times New Roman"/>
              </a:rPr>
              <a:t> поскольку в рекламе содержатся недостоверные сведения о </a:t>
            </a:r>
            <a:r>
              <a:rPr lang="ru-RU" dirty="0" smtClean="0">
                <a:sym typeface="Times New Roman"/>
              </a:rPr>
              <a:t>размере </a:t>
            </a:r>
            <a:r>
              <a:rPr lang="ru-RU" dirty="0">
                <a:sym typeface="Times New Roman"/>
              </a:rPr>
              <a:t>процентной ставки по ипотечному кредиту ТКБ Банк ПАО </a:t>
            </a:r>
            <a:r>
              <a:rPr lang="ru-RU" dirty="0" smtClean="0">
                <a:sym typeface="Times New Roman"/>
              </a:rPr>
              <a:t>от </a:t>
            </a:r>
            <a:r>
              <a:rPr lang="ru-RU" dirty="0">
                <a:sym typeface="Times New Roman"/>
              </a:rPr>
              <a:t>10,19% годовых, а также </a:t>
            </a:r>
            <a:r>
              <a:rPr lang="ru-RU" b="1" dirty="0">
                <a:sym typeface="Times New Roman"/>
              </a:rPr>
              <a:t>п.12 ч.3 ст.5 Закона о рекламе</a:t>
            </a:r>
            <a:r>
              <a:rPr lang="ru-RU" dirty="0">
                <a:sym typeface="Times New Roman"/>
              </a:rPr>
              <a:t>, поскольку в рекламе содержатся недостоверные сведения о предоставлении дополнительных прав или преимуществ приобретателю рекламируемого товара в виде возможности получения ипотечного кредита в ТКБ Банк ПАО без справок</a:t>
            </a:r>
            <a:r>
              <a:rPr lang="ru-RU" dirty="0" smtClean="0">
                <a:sym typeface="Times New Roman"/>
              </a:rPr>
              <a:t>.</a:t>
            </a:r>
            <a:endParaRPr lang="ru-RU" b="1" i="1" dirty="0"/>
          </a:p>
        </p:txBody>
      </p:sp>
      <p:pic>
        <p:nvPicPr>
          <p:cNvPr id="6" name="Рисунок 5" descr="\\TO66-STORAGE\scan\starikova\doc16253820190823075245_0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8" t="189" r="688" b="77"/>
          <a:stretch/>
        </p:blipFill>
        <p:spPr bwMode="auto">
          <a:xfrm rot="5400000">
            <a:off x="1029780" y="623998"/>
            <a:ext cx="2248829" cy="3896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427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sldNum" sz="quarter" idx="2"/>
          </p:nvPr>
        </p:nvSpPr>
        <p:spPr>
          <a:xfrm>
            <a:off x="8926850" y="4918133"/>
            <a:ext cx="217150" cy="3133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14</a:t>
            </a:fld>
            <a:endParaRPr dirty="0"/>
          </a:p>
        </p:txBody>
      </p:sp>
      <p:sp>
        <p:nvSpPr>
          <p:cNvPr id="190" name="Shape 190"/>
          <p:cNvSpPr>
            <a:spLocks noGrp="1"/>
          </p:cNvSpPr>
          <p:nvPr>
            <p:ph type="title"/>
          </p:nvPr>
        </p:nvSpPr>
        <p:spPr>
          <a:xfrm>
            <a:off x="12779" y="-92546"/>
            <a:ext cx="9144000" cy="50006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0391">
              <a:defRPr sz="1488" b="1">
                <a:solidFill>
                  <a:srgbClr val="000000"/>
                </a:solidFill>
              </a:defRPr>
            </a:lvl1pPr>
          </a:lstStyle>
          <a:p>
            <a:r>
              <a:t/>
            </a:r>
            <a:br/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395536" y="2490913"/>
            <a:ext cx="5842641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endParaRPr lang="ru-RU" dirty="0"/>
          </a:p>
        </p:txBody>
      </p:sp>
      <p:sp>
        <p:nvSpPr>
          <p:cNvPr id="7" name="Shape 192"/>
          <p:cNvSpPr txBox="1">
            <a:spLocks/>
          </p:cNvSpPr>
          <p:nvPr/>
        </p:nvSpPr>
        <p:spPr>
          <a:xfrm>
            <a:off x="395536" y="797620"/>
            <a:ext cx="8280920" cy="421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1" i="0" u="none" strike="noStrike" cap="none" spc="0" baseline="0">
                <a:ln>
                  <a:noFill/>
                </a:ln>
                <a:solidFill>
                  <a:srgbClr val="3C8C9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90575" marR="0" indent="-333375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34439" marR="0" indent="-320039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272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844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Часть 7 статьи 28 Закона о рекламе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4049" y="1219199"/>
            <a:ext cx="6565558" cy="34532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indent="457200"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Признана ненадлежащей, как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нарушающей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ч. 7 ст. 28 Закона о рекламе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реклама, распространенная в декабре 2019 г.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эфире радиоканала «Радио Си» (частота 103,7) следующего содержания: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«Природные формы – источник вдохновения архитекторов. Одни – создают фантастические строения, другие – дома для комфортной жизни. «Проспект Мира Компаунд» – жилой комплекс, объединяющий тренды мировой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урбанистики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и реальную жизнь. Исключительное пространство для жизни и процветания требовательных жителей мегаполиса. Продажи открыты. Центр продаж: улица Мира,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41.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Строительство по 214-ФЗ. ООО «СК Прогресс». Проектная декларация на prospectmira.com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поскольку часть рекламы следующего содержания: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Строительство по 214-ФЗ. ООО «СК Прогресс». Проектная декларация на prospectmira.com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т.е. информация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 месте получения проектной декларации и о наименовании застройщика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может быть воспринята из-за высокой скорости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воспроизведения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74056" y="4421780"/>
            <a:ext cx="2722561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Arial"/>
              </a:rPr>
              <a:t>* </a:t>
            </a:r>
            <a:r>
              <a:rPr kumimoji="0" lang="ru-RU" sz="11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Arial"/>
              </a:rPr>
              <a:t>ответственность несет</a:t>
            </a:r>
            <a:r>
              <a:rPr kumimoji="0" lang="ru-RU" sz="11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как рекламодатель,   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11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Arial"/>
              </a:rPr>
              <a:t>так и </a:t>
            </a:r>
            <a:r>
              <a:rPr kumimoji="0" lang="ru-RU" sz="11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Arial"/>
              </a:rPr>
              <a:t>рекламораспространитель</a:t>
            </a:r>
            <a:endParaRPr kumimoji="0" lang="ru-RU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4" name="2 дек., 18.56 Радио СИ Екатер - копия-[AudioTrimmer.com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5547" y="25205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370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body" idx="1"/>
          </p:nvPr>
        </p:nvSpPr>
        <p:spPr>
          <a:xfrm>
            <a:off x="214281" y="714362"/>
            <a:ext cx="8715437" cy="4143404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300"/>
              </a:spcBef>
              <a:buSzTx/>
              <a:buNone/>
              <a:defRPr sz="1400">
                <a:solidFill>
                  <a:srgbClr val="000000"/>
                </a:solidFill>
              </a:defRPr>
            </a:pPr>
            <a:r>
              <a:rPr dirty="0"/>
              <a:t>	</a:t>
            </a:r>
          </a:p>
          <a:p>
            <a:pPr algn="ctr">
              <a:buSzTx/>
              <a:buNone/>
              <a:defRPr sz="1400">
                <a:solidFill>
                  <a:srgbClr val="000000"/>
                </a:solidFill>
              </a:defRPr>
            </a:pPr>
            <a:endParaRPr dirty="0"/>
          </a:p>
          <a:p>
            <a:pPr algn="ctr">
              <a:buSzTx/>
              <a:buNone/>
              <a:defRPr sz="1400">
                <a:solidFill>
                  <a:srgbClr val="000000"/>
                </a:solidFill>
              </a:defRPr>
            </a:pPr>
            <a:endParaRPr dirty="0"/>
          </a:p>
          <a:p>
            <a:pPr algn="ctr">
              <a:buSzTx/>
              <a:buNone/>
              <a:defRPr sz="1400">
                <a:solidFill>
                  <a:srgbClr val="000000"/>
                </a:solidFill>
              </a:defRPr>
            </a:pPr>
            <a:endParaRPr dirty="0"/>
          </a:p>
          <a:p>
            <a:pPr algn="ctr">
              <a:buSzTx/>
              <a:buNone/>
              <a:defRPr sz="1400">
                <a:solidFill>
                  <a:srgbClr val="000000"/>
                </a:solidFill>
              </a:defRPr>
            </a:pPr>
            <a:endParaRPr dirty="0"/>
          </a:p>
          <a:p>
            <a:pPr algn="ctr">
              <a:spcBef>
                <a:spcPts val="500"/>
              </a:spcBef>
              <a:buSzTx/>
              <a:buNone/>
              <a:defRPr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СПАСИБО ЗА ВНИМАНИЕ!</a:t>
            </a:r>
          </a:p>
          <a:p>
            <a:pPr algn="ctr">
              <a:buSzTx/>
              <a:buNone/>
              <a:defRPr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algn="ctr">
              <a:spcBef>
                <a:spcPts val="500"/>
              </a:spcBef>
              <a:buSzTx/>
              <a:buNone/>
              <a:defRPr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smtClean="0"/>
              <a:t>www.</a:t>
            </a:r>
            <a:r>
              <a:rPr lang="en-US" dirty="0" smtClean="0"/>
              <a:t>in.fas.gov.ru</a:t>
            </a:r>
            <a:endParaRPr dirty="0"/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8963363" y="4935141"/>
            <a:ext cx="217150" cy="3133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pic>
        <p:nvPicPr>
          <p:cNvPr id="230" name="image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07510" y="691924"/>
            <a:ext cx="2648272" cy="12317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sldNum" sz="quarter" idx="2"/>
          </p:nvPr>
        </p:nvSpPr>
        <p:spPr>
          <a:xfrm>
            <a:off x="8926850" y="4836665"/>
            <a:ext cx="217150" cy="3133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 smtClean="0"/>
              <a:t>2</a:t>
            </a:fld>
            <a:endParaRPr dirty="0"/>
          </a:p>
        </p:txBody>
      </p:sp>
      <p:sp>
        <p:nvSpPr>
          <p:cNvPr id="190" name="Shape 190"/>
          <p:cNvSpPr>
            <a:spLocks noGrp="1"/>
          </p:cNvSpPr>
          <p:nvPr>
            <p:ph type="title"/>
          </p:nvPr>
        </p:nvSpPr>
        <p:spPr>
          <a:xfrm>
            <a:off x="12779" y="-92546"/>
            <a:ext cx="9144000" cy="50006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0391">
              <a:defRPr sz="1488" b="1">
                <a:solidFill>
                  <a:srgbClr val="000000"/>
                </a:solidFill>
              </a:defRPr>
            </a:lvl1pPr>
          </a:lstStyle>
          <a:p>
            <a:r>
              <a:t/>
            </a:r>
            <a:br/>
            <a:endParaRPr/>
          </a:p>
        </p:txBody>
      </p:sp>
      <p:sp>
        <p:nvSpPr>
          <p:cNvPr id="192" name="Shape 192"/>
          <p:cNvSpPr>
            <a:spLocks noGrp="1"/>
          </p:cNvSpPr>
          <p:nvPr>
            <p:ph type="body" sz="quarter" idx="1"/>
          </p:nvPr>
        </p:nvSpPr>
        <p:spPr>
          <a:xfrm>
            <a:off x="395536" y="797620"/>
            <a:ext cx="8280920" cy="54514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2500" b="1">
                <a:solidFill>
                  <a:srgbClr val="3C8C93"/>
                </a:solidFill>
              </a:defRPr>
            </a:lvl1pPr>
          </a:lstStyle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Статья</a:t>
            </a:r>
            <a:r>
              <a:rPr lang="ru-RU" dirty="0" smtClean="0"/>
              <a:t> 28 Закона о рекламе</a:t>
            </a:r>
            <a:endParaRPr dirty="0"/>
          </a:p>
        </p:txBody>
      </p:sp>
      <p:sp>
        <p:nvSpPr>
          <p:cNvPr id="193" name="Shape 193"/>
          <p:cNvSpPr/>
          <p:nvPr/>
        </p:nvSpPr>
        <p:spPr>
          <a:xfrm>
            <a:off x="556147" y="1271670"/>
            <a:ext cx="820891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/>
            <a:r>
              <a:rPr lang="ru-RU" b="1" dirty="0" smtClean="0"/>
              <a:t>Реклама финансовых услуг </a:t>
            </a:r>
            <a:r>
              <a:rPr lang="ru-RU" sz="2000" b="1" dirty="0" smtClean="0"/>
              <a:t>=</a:t>
            </a:r>
            <a:r>
              <a:rPr lang="ru-RU" b="1" dirty="0" smtClean="0"/>
              <a:t> реклама банковских, страховых и иных финансовых услуг</a:t>
            </a:r>
            <a:endParaRPr dirty="0"/>
          </a:p>
        </p:txBody>
      </p:sp>
      <p:sp>
        <p:nvSpPr>
          <p:cNvPr id="8" name="Shape 226"/>
          <p:cNvSpPr/>
          <p:nvPr/>
        </p:nvSpPr>
        <p:spPr>
          <a:xfrm>
            <a:off x="511845" y="1671780"/>
            <a:ext cx="8297516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3C8C93"/>
              </a:buClr>
              <a:buSzPct val="100000"/>
              <a:buFont typeface="Arial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1300" dirty="0" smtClean="0"/>
              <a:t>Финансовая </a:t>
            </a:r>
            <a:r>
              <a:rPr lang="ru-RU" sz="1300" dirty="0"/>
              <a:t>услуга – банковская услуга, страховая услуга, услуга на рынке ценных бумаг, услуга по договору лизинга, а также услуга, оказываемая финансовой организацией и </a:t>
            </a:r>
            <a:r>
              <a:rPr lang="ru-RU" sz="1300" b="1" i="1" dirty="0"/>
              <a:t>связанная </a:t>
            </a:r>
            <a:r>
              <a:rPr lang="ru-RU" sz="1300" b="1" dirty="0"/>
              <a:t>с привлечением </a:t>
            </a:r>
            <a:r>
              <a:rPr lang="ru-RU" sz="1300" b="1" i="1" dirty="0"/>
              <a:t>и (или) </a:t>
            </a:r>
            <a:r>
              <a:rPr lang="ru-RU" sz="1300" b="1" dirty="0"/>
              <a:t>размещением </a:t>
            </a:r>
            <a:r>
              <a:rPr lang="ru-RU" sz="1300" b="1" i="1" dirty="0"/>
              <a:t>денежных средств </a:t>
            </a:r>
            <a:r>
              <a:rPr lang="ru-RU" sz="1300" dirty="0"/>
              <a:t>юридических и физических лиц </a:t>
            </a:r>
            <a:r>
              <a:rPr lang="ru-RU" sz="1300" dirty="0" smtClean="0"/>
              <a:t>(п. 2 ст</a:t>
            </a:r>
            <a:r>
              <a:rPr lang="ru-RU" sz="1300" dirty="0"/>
              <a:t>. 4 Федерального закона от 26.07.2006 № 135-ФЗ </a:t>
            </a:r>
            <a:r>
              <a:rPr lang="ru-RU" sz="1300" dirty="0" smtClean="0"/>
              <a:t>«О </a:t>
            </a:r>
            <a:r>
              <a:rPr lang="ru-RU" sz="1300" dirty="0"/>
              <a:t>защите </a:t>
            </a:r>
            <a:r>
              <a:rPr lang="ru-RU" sz="1300" dirty="0" smtClean="0"/>
              <a:t>конкуренции»)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03061" y="3509700"/>
            <a:ext cx="2520778" cy="49244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финансовая организация,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поднадзорная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ЦБ РФ</a:t>
            </a:r>
          </a:p>
        </p:txBody>
      </p:sp>
      <p:sp>
        <p:nvSpPr>
          <p:cNvPr id="9" name="Shape 192"/>
          <p:cNvSpPr txBox="1">
            <a:spLocks/>
          </p:cNvSpPr>
          <p:nvPr/>
        </p:nvSpPr>
        <p:spPr>
          <a:xfrm>
            <a:off x="1614616" y="2963758"/>
            <a:ext cx="6829167" cy="465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1" i="0" u="none" strike="noStrike" cap="none" spc="0" baseline="0">
                <a:ln>
                  <a:noFill/>
                </a:ln>
                <a:solidFill>
                  <a:srgbClr val="3C8C9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90575" marR="0" indent="-333375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34439" marR="0" indent="-320039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272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844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Финансовая 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хозяйствующий 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субъект, оказывающий финансовые 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услуги </a:t>
            </a: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92931" y="3530949"/>
            <a:ext cx="2520778" cy="49244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иная финансовая организация, не поднадзорная ЦБ РФ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1268704" y="4125252"/>
            <a:ext cx="1400355" cy="221781"/>
          </a:xfrm>
          <a:prstGeom prst="straightConnector1">
            <a:avLst/>
          </a:prstGeom>
          <a:noFill/>
          <a:ln w="3175" cap="flat">
            <a:solidFill>
              <a:schemeClr val="accent2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TextBox 11"/>
          <p:cNvSpPr txBox="1"/>
          <p:nvPr/>
        </p:nvSpPr>
        <p:spPr>
          <a:xfrm>
            <a:off x="371329" y="4347033"/>
            <a:ext cx="282709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кредитная организация, МФО, КПК, страховая организация,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негос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пенсионный фонд, ломбард и др.</a:t>
            </a:r>
            <a:endParaRPr kumimoji="0" lang="ru-RU" sz="1200" b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16" name="Прямая со стрелкой 15"/>
          <p:cNvCxnSpPr>
            <a:endCxn id="7" idx="0"/>
          </p:cNvCxnSpPr>
          <p:nvPr/>
        </p:nvCxnSpPr>
        <p:spPr>
          <a:xfrm flipH="1">
            <a:off x="3163450" y="3196721"/>
            <a:ext cx="1331322" cy="312979"/>
          </a:xfrm>
          <a:prstGeom prst="straightConnector1">
            <a:avLst/>
          </a:prstGeom>
          <a:noFill/>
          <a:ln w="3175" cap="flat">
            <a:solidFill>
              <a:schemeClr val="accent2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Прямая со стрелкой 16"/>
          <p:cNvCxnSpPr/>
          <p:nvPr/>
        </p:nvCxnSpPr>
        <p:spPr>
          <a:xfrm>
            <a:off x="4660603" y="3206465"/>
            <a:ext cx="1727960" cy="297919"/>
          </a:xfrm>
          <a:prstGeom prst="straightConnector1">
            <a:avLst/>
          </a:prstGeom>
          <a:noFill/>
          <a:ln w="3175" cap="flat">
            <a:solidFill>
              <a:schemeClr val="accent2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TextBox 19"/>
          <p:cNvSpPr txBox="1"/>
          <p:nvPr/>
        </p:nvSpPr>
        <p:spPr>
          <a:xfrm>
            <a:off x="7101017" y="4277652"/>
            <a:ext cx="1708344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лизинговая компания</a:t>
            </a:r>
            <a:endParaRPr kumimoji="0" lang="ru-RU" sz="1200" b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7014519" y="4055871"/>
            <a:ext cx="918519" cy="221781"/>
          </a:xfrm>
          <a:prstGeom prst="straightConnector1">
            <a:avLst/>
          </a:prstGeom>
          <a:noFill/>
          <a:ln w="3175" cap="flat">
            <a:solidFill>
              <a:schemeClr val="accent2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0203695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336" y="1335045"/>
            <a:ext cx="1243400" cy="12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226"/>
          <p:cNvSpPr/>
          <p:nvPr/>
        </p:nvSpPr>
        <p:spPr>
          <a:xfrm>
            <a:off x="3476368" y="1160011"/>
            <a:ext cx="5200365" cy="13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3C8C93"/>
              </a:buClr>
              <a:buSzPct val="100000"/>
              <a:buFont typeface="Arial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dirty="0" smtClean="0"/>
              <a:t>На рекламу финансовых услуг распространяются как</a:t>
            </a:r>
            <a:r>
              <a:rPr lang="ru-RU" b="1" dirty="0" smtClean="0"/>
              <a:t> специальные требования, </a:t>
            </a:r>
            <a:r>
              <a:rPr lang="ru-RU" dirty="0" smtClean="0"/>
              <a:t>установленные статьей 28 Закона о рекламе, так и </a:t>
            </a:r>
            <a:r>
              <a:rPr lang="ru-RU" b="1" dirty="0" smtClean="0"/>
              <a:t>общие требования к рекламе, </a:t>
            </a:r>
            <a:r>
              <a:rPr lang="ru-RU" dirty="0" smtClean="0"/>
              <a:t>установленные </a:t>
            </a:r>
            <a:r>
              <a:rPr lang="ru-RU" dirty="0" smtClean="0">
                <a:solidFill>
                  <a:srgbClr val="FF0000"/>
                </a:solidFill>
              </a:rPr>
              <a:t>статьей 5 данного </a:t>
            </a:r>
            <a:r>
              <a:rPr lang="ru-RU" dirty="0" smtClean="0"/>
              <a:t>закона.</a:t>
            </a:r>
            <a:endParaRPr dirty="0"/>
          </a:p>
        </p:txBody>
      </p:sp>
      <p:pic>
        <p:nvPicPr>
          <p:cNvPr id="2056" name="Picture 8" descr="Картинки по запросу белые человечки для презентации сто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888" y="3148591"/>
            <a:ext cx="1417840" cy="135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226"/>
          <p:cNvSpPr/>
          <p:nvPr/>
        </p:nvSpPr>
        <p:spPr>
          <a:xfrm>
            <a:off x="609600" y="2669430"/>
            <a:ext cx="6186615" cy="2031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lnSpc>
                <a:spcPct val="150000"/>
              </a:lnSpc>
              <a:buClr>
                <a:srgbClr val="3C8C93"/>
              </a:buClr>
              <a:buSzPct val="100000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dirty="0"/>
              <a:t>Закон РФ от 27.12.1991 </a:t>
            </a:r>
            <a:r>
              <a:rPr lang="ru-RU" dirty="0" smtClean="0"/>
              <a:t>№ </a:t>
            </a:r>
            <a:r>
              <a:rPr lang="ru-RU" dirty="0"/>
              <a:t>2124-1 </a:t>
            </a:r>
            <a:r>
              <a:rPr lang="ru-RU" dirty="0" smtClean="0"/>
              <a:t>«О </a:t>
            </a:r>
            <a:r>
              <a:rPr lang="ru-RU" dirty="0"/>
              <a:t>средствах массовой </a:t>
            </a:r>
            <a:r>
              <a:rPr lang="ru-RU" dirty="0" smtClean="0"/>
              <a:t>информации»:</a:t>
            </a:r>
          </a:p>
          <a:p>
            <a:pPr marL="285750" indent="-285750" algn="just">
              <a:lnSpc>
                <a:spcPct val="150000"/>
              </a:lnSpc>
              <a:buClr>
                <a:srgbClr val="3C8C93"/>
              </a:buClr>
              <a:buSzPct val="100000"/>
              <a:buFont typeface="Arial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dirty="0" smtClean="0"/>
              <a:t>Решение </a:t>
            </a:r>
            <a:r>
              <a:rPr lang="ru-RU" dirty="0"/>
              <a:t>о публикации в газете принимается главным редактором либо в ином, определенном уставом редакции </a:t>
            </a:r>
            <a:r>
              <a:rPr lang="ru-RU" dirty="0" smtClean="0"/>
              <a:t>порядке (ст. 19). </a:t>
            </a:r>
          </a:p>
          <a:p>
            <a:pPr marL="285750" indent="-285750" algn="just">
              <a:lnSpc>
                <a:spcPct val="150000"/>
              </a:lnSpc>
              <a:buClr>
                <a:srgbClr val="3C8C93"/>
              </a:buClr>
              <a:buSzPct val="100000"/>
              <a:buFont typeface="Arial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dirty="0" smtClean="0"/>
              <a:t>Никто </a:t>
            </a:r>
            <a:r>
              <a:rPr lang="ru-RU" dirty="0"/>
              <a:t>не вправе обязать редакцию (рекламораспространителя) опубликовать отклоненное ею произведение, письмо, другое сообщение или материал, если иное не предусмотрено </a:t>
            </a:r>
            <a:r>
              <a:rPr lang="ru-RU" dirty="0" smtClean="0"/>
              <a:t>законом (ст. 42).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8860556" y="4935141"/>
            <a:ext cx="319957" cy="338554"/>
          </a:xfrm>
        </p:spPr>
        <p:txBody>
          <a:bodyPr/>
          <a:lstStyle/>
          <a:p>
            <a:fld id="{86CB4B4D-7CA3-9044-876B-883B54F8677D}" type="slidenum">
              <a:rPr lang="ru-RU" smtClean="0">
                <a:solidFill>
                  <a:schemeClr val="tx1"/>
                </a:solidFill>
              </a:rPr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8930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860556" y="4935141"/>
            <a:ext cx="319957" cy="338554"/>
          </a:xfrm>
        </p:spPr>
        <p:txBody>
          <a:bodyPr/>
          <a:lstStyle/>
          <a:p>
            <a:pPr>
              <a:defRPr/>
            </a:pPr>
            <a:fld id="{BC763ACF-489A-4BAD-B362-0ACED2251F5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Shape 226"/>
          <p:cNvSpPr/>
          <p:nvPr/>
        </p:nvSpPr>
        <p:spPr>
          <a:xfrm>
            <a:off x="467544" y="1196067"/>
            <a:ext cx="8297516" cy="3647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3C8C93"/>
              </a:buClr>
              <a:buSzPct val="100000"/>
              <a:buFont typeface="Arial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b="1" i="1" dirty="0" smtClean="0"/>
              <a:t>Наличие </a:t>
            </a:r>
            <a:r>
              <a:rPr lang="ru-RU" b="1" i="1" dirty="0"/>
              <a:t>в рекламе информации о возможности получения (уточнения) сведений об условиях оказания соответствующих услуг у сотрудников </a:t>
            </a:r>
            <a:r>
              <a:rPr lang="ru-RU" dirty="0"/>
              <a:t>организации, предоставляющей такие услуги, или иных консультантов, обладающих необходимыми сведениями об условиях оказания данных услуг, </a:t>
            </a:r>
            <a:r>
              <a:rPr lang="ru-RU" b="1" i="1" dirty="0"/>
              <a:t>не освобождает рекламодателя от </a:t>
            </a:r>
            <a:r>
              <a:rPr lang="ru-RU" dirty="0"/>
              <a:t>исполнения обязанности </a:t>
            </a:r>
            <a:r>
              <a:rPr lang="ru-RU" b="1" i="1" dirty="0"/>
              <a:t>опубликования в рекламном объявлении условий </a:t>
            </a:r>
            <a:r>
              <a:rPr lang="ru-RU" dirty="0"/>
              <a:t>оказания банковских, страховых и иных финансовых услуг, </a:t>
            </a:r>
            <a:r>
              <a:rPr lang="ru-RU" b="1" i="1" dirty="0"/>
              <a:t>влияющих на их стоимость</a:t>
            </a:r>
            <a:r>
              <a:rPr lang="ru-RU" dirty="0"/>
              <a:t>, </a:t>
            </a:r>
            <a:r>
              <a:rPr lang="ru-RU" b="1" i="1" dirty="0"/>
              <a:t>если в рекламе сообщается хотя бы одно из таких </a:t>
            </a:r>
            <a:r>
              <a:rPr lang="ru-RU" b="1" i="1" dirty="0" smtClean="0"/>
              <a:t>условий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*</a:t>
            </a:r>
          </a:p>
          <a:p>
            <a:pPr marL="285750" indent="-285750" algn="just">
              <a:lnSpc>
                <a:spcPct val="150000"/>
              </a:lnSpc>
              <a:buClr>
                <a:srgbClr val="3C8C93"/>
              </a:buClr>
              <a:buSzPct val="100000"/>
              <a:buFont typeface="Arial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ru-RU" b="1" i="1" dirty="0"/>
          </a:p>
          <a:p>
            <a:pPr marL="285750" indent="-285750" algn="just">
              <a:lnSpc>
                <a:spcPct val="150000"/>
              </a:lnSpc>
              <a:buClr>
                <a:srgbClr val="3C8C93"/>
              </a:buClr>
              <a:buSzPct val="100000"/>
              <a:buFont typeface="Arial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ru-RU" b="1" i="1" dirty="0" smtClean="0"/>
          </a:p>
          <a:p>
            <a:pPr marL="285750" indent="-285750" algn="just">
              <a:lnSpc>
                <a:spcPct val="150000"/>
              </a:lnSpc>
              <a:buClr>
                <a:srgbClr val="3C8C93"/>
              </a:buClr>
              <a:buSzPct val="100000"/>
              <a:buFont typeface="Arial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ru-RU" b="1" i="1" dirty="0"/>
          </a:p>
          <a:p>
            <a:pPr algn="just">
              <a:lnSpc>
                <a:spcPct val="150000"/>
              </a:lnSpc>
              <a:buClr>
                <a:srgbClr val="3C8C93"/>
              </a:buClr>
              <a:buSzPct val="100000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ru-RU" dirty="0" smtClean="0"/>
              <a:t> </a:t>
            </a:r>
            <a:r>
              <a:rPr lang="ru-RU" sz="1100" dirty="0" smtClean="0"/>
              <a:t>п</a:t>
            </a:r>
            <a:r>
              <a:rPr lang="ru-RU" sz="1100" dirty="0"/>
              <a:t>. 24 Постановления Пленума ВАС РФ от 08.10.2012 №58 </a:t>
            </a:r>
            <a:r>
              <a:rPr lang="ru-RU" sz="1100" dirty="0" smtClean="0"/>
              <a:t>«О </a:t>
            </a:r>
            <a:r>
              <a:rPr lang="ru-RU" sz="1100" dirty="0"/>
              <a:t>некоторых вопросах практики применения арбитражными судами Федерального закона </a:t>
            </a:r>
            <a:r>
              <a:rPr lang="ru-RU" sz="1100" dirty="0" smtClean="0"/>
              <a:t>"О рекламе»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39216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Рисунок 1" descr="Описание: D:\РАБОТА\ТЕКУЩЕЕ\Заявление ЦБ газеты фин услуги\1 Губернский советник\береза инфо № 21 от 06.06.2018\tr05oLb31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3" t="19868" r="4990" b="65041"/>
          <a:stretch>
            <a:fillRect/>
          </a:stretch>
        </p:blipFill>
        <p:spPr bwMode="auto">
          <a:xfrm>
            <a:off x="422705" y="980259"/>
            <a:ext cx="26860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doc15965520190703065402_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863" y="3054089"/>
            <a:ext cx="3909369" cy="159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Рисунок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0" t="32967" r="37498" b="45055"/>
          <a:stretch>
            <a:fillRect/>
          </a:stretch>
        </p:blipFill>
        <p:spPr bwMode="auto">
          <a:xfrm>
            <a:off x="974640" y="2901134"/>
            <a:ext cx="1871663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581" y="778885"/>
            <a:ext cx="21145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D:\РАБОТА\ТЕКУЩЕЕ\Дело № 34 Заявление на ООО Капитал и капиталгрупп\IMG_046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815" y="966530"/>
            <a:ext cx="2605903" cy="187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8974369" y="4935141"/>
            <a:ext cx="206144" cy="338554"/>
          </a:xfrm>
        </p:spPr>
        <p:txBody>
          <a:bodyPr/>
          <a:lstStyle/>
          <a:p>
            <a:fld id="{86CB4B4D-7CA3-9044-876B-883B54F8677D}" type="slidenum">
              <a:rPr lang="ru-RU" smtClean="0">
                <a:solidFill>
                  <a:schemeClr val="tx1"/>
                </a:solidFill>
              </a:rPr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2102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sldNum" sz="quarter" idx="2"/>
          </p:nvPr>
        </p:nvSpPr>
        <p:spPr>
          <a:xfrm>
            <a:off x="8926849" y="4786328"/>
            <a:ext cx="217150" cy="3133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90" name="Shape 190"/>
          <p:cNvSpPr>
            <a:spLocks noGrp="1"/>
          </p:cNvSpPr>
          <p:nvPr>
            <p:ph type="title"/>
          </p:nvPr>
        </p:nvSpPr>
        <p:spPr>
          <a:xfrm>
            <a:off x="12779" y="-92546"/>
            <a:ext cx="9144000" cy="50006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0391">
              <a:defRPr sz="1488" b="1">
                <a:solidFill>
                  <a:srgbClr val="000000"/>
                </a:solidFill>
              </a:defRPr>
            </a:lvl1pPr>
          </a:lstStyle>
          <a:p>
            <a:r>
              <a:t/>
            </a:r>
            <a:br/>
            <a:endParaRPr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69079161"/>
              </p:ext>
            </p:extLst>
          </p:nvPr>
        </p:nvGraphicFramePr>
        <p:xfrm>
          <a:off x="370762" y="1977422"/>
          <a:ext cx="8330468" cy="2108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hape 192"/>
          <p:cNvSpPr txBox="1">
            <a:spLocks/>
          </p:cNvSpPr>
          <p:nvPr/>
        </p:nvSpPr>
        <p:spPr>
          <a:xfrm>
            <a:off x="395536" y="797620"/>
            <a:ext cx="8280920" cy="421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1" i="0" u="none" strike="noStrike" cap="none" spc="0" baseline="0">
                <a:ln>
                  <a:noFill/>
                </a:ln>
                <a:solidFill>
                  <a:srgbClr val="3C8C9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90575" marR="0" indent="-333375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34439" marR="0" indent="-320039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272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844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Часть 2 статьи 28 Закона о рекламе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hape 192"/>
          <p:cNvSpPr txBox="1">
            <a:spLocks/>
          </p:cNvSpPr>
          <p:nvPr/>
        </p:nvSpPr>
        <p:spPr>
          <a:xfrm>
            <a:off x="547936" y="1254820"/>
            <a:ext cx="8280920" cy="590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1" i="0" u="none" strike="noStrike" cap="none" spc="0" baseline="0">
                <a:ln>
                  <a:noFill/>
                </a:ln>
                <a:solidFill>
                  <a:srgbClr val="3C8C9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90575" marR="0" indent="-333375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34439" marR="0" indent="-320039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272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844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Реклама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банковских, страховых и иных финансовых услуг и финансовой деятельности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должна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4369142"/>
            <a:ext cx="388825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</a:t>
            </a: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Arial"/>
              </a:rPr>
              <a:t>бщая норма для всех финансовых</a:t>
            </a:r>
            <a:r>
              <a:rPr kumimoji="0" lang="ru-RU" sz="1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услуг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095632" y="4118919"/>
            <a:ext cx="57665" cy="250223"/>
          </a:xfrm>
          <a:prstGeom prst="straightConnector1">
            <a:avLst/>
          </a:prstGeom>
          <a:noFill/>
          <a:ln w="6350" cap="flat">
            <a:solidFill>
              <a:schemeClr val="accent2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/>
          <p:cNvSpPr txBox="1"/>
          <p:nvPr/>
        </p:nvSpPr>
        <p:spPr>
          <a:xfrm>
            <a:off x="6342593" y="4611395"/>
            <a:ext cx="2722561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Arial"/>
              </a:rPr>
              <a:t>* </a:t>
            </a:r>
            <a:r>
              <a:rPr kumimoji="0" lang="ru-RU" sz="11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Arial"/>
              </a:rPr>
              <a:t>ответственность несет</a:t>
            </a:r>
            <a:r>
              <a:rPr kumimoji="0" lang="ru-RU" sz="11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рекламодатель  </a:t>
            </a:r>
          </a:p>
        </p:txBody>
      </p:sp>
    </p:spTree>
    <p:extLst>
      <p:ext uri="{BB962C8B-B14F-4D97-AF65-F5344CB8AC3E}">
        <p14:creationId xmlns:p14="http://schemas.microsoft.com/office/powerpoint/2010/main" val="37247851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sldNum" sz="quarter" idx="2"/>
          </p:nvPr>
        </p:nvSpPr>
        <p:spPr>
          <a:xfrm>
            <a:off x="8926850" y="4865830"/>
            <a:ext cx="217150" cy="3133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90" name="Shape 190"/>
          <p:cNvSpPr>
            <a:spLocks noGrp="1"/>
          </p:cNvSpPr>
          <p:nvPr>
            <p:ph type="title"/>
          </p:nvPr>
        </p:nvSpPr>
        <p:spPr>
          <a:xfrm>
            <a:off x="12779" y="-92546"/>
            <a:ext cx="9144000" cy="50006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0391">
              <a:defRPr sz="1488" b="1">
                <a:solidFill>
                  <a:srgbClr val="000000"/>
                </a:solidFill>
              </a:defRPr>
            </a:lvl1pPr>
          </a:lstStyle>
          <a:p>
            <a:r>
              <a:t/>
            </a:r>
            <a:br/>
            <a:endParaRPr/>
          </a:p>
        </p:txBody>
      </p:sp>
      <p:sp>
        <p:nvSpPr>
          <p:cNvPr id="192" name="Shape 192"/>
          <p:cNvSpPr>
            <a:spLocks noGrp="1"/>
          </p:cNvSpPr>
          <p:nvPr>
            <p:ph type="body" sz="quarter" idx="1"/>
          </p:nvPr>
        </p:nvSpPr>
        <p:spPr>
          <a:xfrm>
            <a:off x="395536" y="797620"/>
            <a:ext cx="8280920" cy="421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None/>
              <a:defRPr sz="2500" b="1">
                <a:solidFill>
                  <a:srgbClr val="3C8C93"/>
                </a:solidFill>
              </a:defRPr>
            </a:lvl1pPr>
          </a:lstStyle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Часть 5 статьи 28 Закона о рекламе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hape 226"/>
          <p:cNvSpPr/>
          <p:nvPr/>
        </p:nvSpPr>
        <p:spPr>
          <a:xfrm>
            <a:off x="467544" y="1244657"/>
            <a:ext cx="8297516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3C8C93"/>
              </a:buClr>
              <a:buSzPct val="100000"/>
              <a:buFont typeface="Arial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dirty="0" smtClean="0">
                <a:sym typeface="Times New Roman"/>
              </a:rPr>
              <a:t>Реклама финансовых услуг должна содержать </a:t>
            </a:r>
            <a:r>
              <a:rPr lang="ru-RU" b="1" dirty="0" smtClean="0">
                <a:sym typeface="Times New Roman"/>
              </a:rPr>
              <a:t>наименование или имя лица</a:t>
            </a:r>
            <a:r>
              <a:rPr lang="ru-RU" dirty="0" smtClean="0">
                <a:sym typeface="Times New Roman"/>
              </a:rPr>
              <a:t>, </a:t>
            </a:r>
            <a:r>
              <a:rPr lang="ru-RU" b="1" i="1" u="sng" dirty="0" smtClean="0">
                <a:sym typeface="Times New Roman"/>
              </a:rPr>
              <a:t>оказывающего</a:t>
            </a:r>
            <a:r>
              <a:rPr lang="ru-RU" dirty="0" smtClean="0">
                <a:sym typeface="Times New Roman"/>
              </a:rPr>
              <a:t> эти услуги или </a:t>
            </a:r>
            <a:r>
              <a:rPr lang="ru-RU" b="1" i="1" u="sng" dirty="0" smtClean="0">
                <a:sym typeface="Times New Roman"/>
              </a:rPr>
              <a:t>осуществляющего</a:t>
            </a:r>
            <a:r>
              <a:rPr lang="ru-RU" dirty="0" smtClean="0">
                <a:sym typeface="Times New Roman"/>
              </a:rPr>
              <a:t> данную деятельность</a:t>
            </a:r>
            <a:endParaRPr lang="ru-RU" dirty="0">
              <a:sym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05251" y="3435165"/>
            <a:ext cx="2430086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ru-RU" dirty="0" smtClean="0">
                <a:sym typeface="Times New Roman"/>
              </a:rPr>
              <a:t>фамилия, </a:t>
            </a:r>
            <a:r>
              <a:rPr lang="ru-RU" dirty="0">
                <a:sym typeface="Times New Roman"/>
              </a:rPr>
              <a:t>имя и (если имеется) </a:t>
            </a:r>
            <a:r>
              <a:rPr lang="ru-RU" dirty="0" smtClean="0">
                <a:sym typeface="Times New Roman"/>
              </a:rPr>
              <a:t>отчество</a:t>
            </a:r>
            <a:endParaRPr lang="ru-RU" dirty="0">
              <a:sym typeface="Times New Roman"/>
            </a:endParaRPr>
          </a:p>
        </p:txBody>
      </p:sp>
      <p:grpSp>
        <p:nvGrpSpPr>
          <p:cNvPr id="11" name="Group 172"/>
          <p:cNvGrpSpPr/>
          <p:nvPr/>
        </p:nvGrpSpPr>
        <p:grpSpPr>
          <a:xfrm>
            <a:off x="5552395" y="2261286"/>
            <a:ext cx="1738091" cy="874437"/>
            <a:chOff x="0" y="21600"/>
            <a:chExt cx="1787730" cy="855223"/>
          </a:xfrm>
        </p:grpSpPr>
        <p:sp>
          <p:nvSpPr>
            <p:cNvPr id="12" name="Shape 170"/>
            <p:cNvSpPr/>
            <p:nvPr/>
          </p:nvSpPr>
          <p:spPr>
            <a:xfrm>
              <a:off x="0" y="21600"/>
              <a:ext cx="1787730" cy="855223"/>
            </a:xfrm>
            <a:prstGeom prst="rect">
              <a:avLst/>
            </a:prstGeom>
            <a:solidFill>
              <a:schemeClr val="accent2"/>
            </a:solidFill>
            <a:ln w="25400" cap="flat">
              <a:solidFill>
                <a:srgbClr val="25257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1"/>
                  </a:solidFill>
                  <a:effectLst>
                    <a:outerShdw blurRad="38100" dist="25400" dir="5400000" rotWithShape="0">
                      <a:srgbClr val="6E747A">
                        <a:alpha val="43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" name="Shape 171"/>
            <p:cNvSpPr/>
            <p:nvPr/>
          </p:nvSpPr>
          <p:spPr>
            <a:xfrm>
              <a:off x="0" y="187604"/>
              <a:ext cx="1787730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/>
              <a:r>
                <a:rPr lang="ru-RU" dirty="0"/>
                <a:t>Индивидуальный предприниматель</a:t>
              </a:r>
            </a:p>
          </p:txBody>
        </p:sp>
      </p:grpSp>
      <p:sp>
        <p:nvSpPr>
          <p:cNvPr id="14" name="Shape 170"/>
          <p:cNvSpPr/>
          <p:nvPr/>
        </p:nvSpPr>
        <p:spPr>
          <a:xfrm>
            <a:off x="1956579" y="2314531"/>
            <a:ext cx="1709335" cy="700518"/>
          </a:xfrm>
          <a:prstGeom prst="rect">
            <a:avLst/>
          </a:prstGeom>
          <a:solidFill>
            <a:schemeClr val="accent2"/>
          </a:solidFill>
          <a:ln w="25400" cap="flat">
            <a:solidFill>
              <a:srgbClr val="252570"/>
            </a:solidFill>
            <a:prstDash val="solid"/>
            <a:round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chemeClr val="accent1"/>
                </a:solidFill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</a:defRPr>
            </a:pPr>
            <a:r>
              <a:rPr lang="ru-RU" dirty="0">
                <a:solidFill>
                  <a:schemeClr val="tx1"/>
                </a:solidFill>
              </a:rPr>
              <a:t>Юридическое </a:t>
            </a:r>
            <a:r>
              <a:rPr lang="ru-RU" dirty="0" smtClean="0">
                <a:solidFill>
                  <a:schemeClr val="tx1"/>
                </a:solidFill>
              </a:rPr>
              <a:t>лицо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424067" y="3033373"/>
            <a:ext cx="774357" cy="252611"/>
          </a:xfrm>
          <a:prstGeom prst="downArrow">
            <a:avLst/>
          </a:prstGeom>
          <a:solidFill>
            <a:schemeClr val="accent2"/>
          </a:solidFill>
          <a:ln w="25400" cap="flat">
            <a:solidFill>
              <a:schemeClr val="accent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6034261" y="3159678"/>
            <a:ext cx="774357" cy="252611"/>
          </a:xfrm>
          <a:prstGeom prst="downArrow">
            <a:avLst/>
          </a:prstGeom>
          <a:solidFill>
            <a:schemeClr val="accent2"/>
          </a:solidFill>
          <a:ln w="25400" cap="flat">
            <a:solidFill>
              <a:schemeClr val="accent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1341" y="3382150"/>
            <a:ext cx="1408670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наименование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268703" y="3689925"/>
            <a:ext cx="1400432" cy="364066"/>
          </a:xfrm>
          <a:prstGeom prst="straightConnector1">
            <a:avLst/>
          </a:prstGeom>
          <a:noFill/>
          <a:ln w="3175" cap="flat">
            <a:solidFill>
              <a:schemeClr val="accent2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/>
          <p:cNvSpPr txBox="1"/>
          <p:nvPr/>
        </p:nvSpPr>
        <p:spPr>
          <a:xfrm>
            <a:off x="371329" y="4052449"/>
            <a:ext cx="2827095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содержащее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указание на организационно-правовую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форму (ч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1 ст. 54 ГК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РФ)</a:t>
            </a:r>
            <a:endParaRPr kumimoji="0" lang="ru-RU" sz="1400" b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03093" y="4421780"/>
            <a:ext cx="2903884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Arial"/>
              </a:rPr>
              <a:t>* </a:t>
            </a:r>
            <a:r>
              <a:rPr kumimoji="0" lang="ru-RU" sz="11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Arial"/>
              </a:rPr>
              <a:t>ответственность</a:t>
            </a:r>
            <a:r>
              <a:rPr kumimoji="0" lang="ru-RU" sz="11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несет</a:t>
            </a:r>
            <a:r>
              <a:rPr kumimoji="0" lang="ru-RU" sz="11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как рекламодатель,   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11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Arial"/>
              </a:rPr>
              <a:t>так и </a:t>
            </a:r>
            <a:r>
              <a:rPr kumimoji="0" lang="ru-RU" sz="11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Arial"/>
              </a:rPr>
              <a:t>рекламораспространитель</a:t>
            </a:r>
            <a:endParaRPr kumimoji="0" lang="ru-RU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58759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sldNum" sz="quarter" idx="2"/>
          </p:nvPr>
        </p:nvSpPr>
        <p:spPr>
          <a:xfrm>
            <a:off x="8926849" y="4786328"/>
            <a:ext cx="217150" cy="3133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xfrm>
            <a:off x="12779" y="-92546"/>
            <a:ext cx="9144000" cy="50006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0391">
              <a:defRPr sz="1488" b="1">
                <a:solidFill>
                  <a:srgbClr val="000000"/>
                </a:solidFill>
              </a:defRPr>
            </a:lvl1pPr>
          </a:lstStyle>
          <a:p>
            <a:r>
              <a:t/>
            </a:r>
            <a:br/>
            <a:endParaRPr/>
          </a:p>
        </p:txBody>
      </p:sp>
      <p:sp>
        <p:nvSpPr>
          <p:cNvPr id="3" name="Овал 2"/>
          <p:cNvSpPr/>
          <p:nvPr/>
        </p:nvSpPr>
        <p:spPr>
          <a:xfrm>
            <a:off x="3328145" y="1274465"/>
            <a:ext cx="2710248" cy="779023"/>
          </a:xfrm>
          <a:prstGeom prst="ellipse">
            <a:avLst/>
          </a:prstGeom>
          <a:solidFill>
            <a:srgbClr val="FFFF66"/>
          </a:solidFill>
          <a:ln w="25400" cap="flat">
            <a:solidFill>
              <a:schemeClr val="tx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Arial"/>
              </a:rPr>
              <a:t>РЕКЛАМА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90831" y="2271223"/>
            <a:ext cx="2594919" cy="3405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Информация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90832" y="2978851"/>
            <a:ext cx="2594918" cy="3405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Распространение</a:t>
            </a:r>
            <a:r>
              <a:rPr kumimoji="0" lang="ru-RU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90832" y="3673715"/>
            <a:ext cx="2594918" cy="3405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Неопределенный круг лиц*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48864" y="2267103"/>
            <a:ext cx="2561967" cy="3405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Объект рекламирования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848865" y="2816343"/>
            <a:ext cx="2561966" cy="5788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Формирование или п</a:t>
            </a: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оддержание интереса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48865" y="3638869"/>
            <a:ext cx="2561966" cy="3405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Продвижение на</a:t>
            </a:r>
            <a:r>
              <a:rPr kumimoji="0" lang="ru-RU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рынке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7" name="Shape 192"/>
          <p:cNvSpPr txBox="1">
            <a:spLocks/>
          </p:cNvSpPr>
          <p:nvPr/>
        </p:nvSpPr>
        <p:spPr>
          <a:xfrm>
            <a:off x="395536" y="797620"/>
            <a:ext cx="7809350" cy="322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 fontScale="70000" lnSpcReduction="200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1" i="0" u="none" strike="noStrike" cap="none" spc="0" baseline="0">
                <a:ln>
                  <a:noFill/>
                </a:ln>
                <a:solidFill>
                  <a:srgbClr val="3C8C9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90575" marR="0" indent="-333375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34439" marR="0" indent="-320039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272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844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Статья</a:t>
            </a:r>
            <a:r>
              <a:rPr lang="ru-RU" dirty="0" smtClean="0"/>
              <a:t> 3 Закона о рекламе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395536" y="4369142"/>
            <a:ext cx="388825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Письмо ФАС от 05.04.2007 № АЦ/4624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sldNum" sz="quarter" idx="2"/>
          </p:nvPr>
        </p:nvSpPr>
        <p:spPr>
          <a:xfrm>
            <a:off x="8926849" y="4786328"/>
            <a:ext cx="217150" cy="3133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xfrm>
            <a:off x="12779" y="-92546"/>
            <a:ext cx="9144000" cy="50006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0391">
              <a:defRPr sz="1488" b="1">
                <a:solidFill>
                  <a:srgbClr val="000000"/>
                </a:solidFill>
              </a:defRPr>
            </a:lvl1pPr>
          </a:lstStyle>
          <a:p>
            <a:r>
              <a:t/>
            </a:r>
            <a:br/>
            <a:endParaRPr/>
          </a:p>
        </p:txBody>
      </p:sp>
      <p:sp>
        <p:nvSpPr>
          <p:cNvPr id="3" name="Овал 2"/>
          <p:cNvSpPr/>
          <p:nvPr/>
        </p:nvSpPr>
        <p:spPr>
          <a:xfrm>
            <a:off x="3208637" y="1160091"/>
            <a:ext cx="2710248" cy="779023"/>
          </a:xfrm>
          <a:prstGeom prst="ellipse">
            <a:avLst/>
          </a:prstGeom>
          <a:solidFill>
            <a:schemeClr val="bg1"/>
          </a:solidFill>
          <a:ln w="25400" cap="flat">
            <a:solidFill>
              <a:srgbClr val="FF0000"/>
            </a:solidFill>
            <a:prstDash val="lgDash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kumimoji="0" lang="ru-RU" sz="1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Arial"/>
              </a:rPr>
              <a:t>РЕКЛАМА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59025" y="1854898"/>
            <a:ext cx="2413688" cy="3405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Политическая реклама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9025" y="2436123"/>
            <a:ext cx="2413688" cy="5788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Обязательная</a:t>
            </a:r>
            <a:r>
              <a:rPr kumimoji="0" lang="ru-RU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к размещению информация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9025" y="3189033"/>
            <a:ext cx="2413688" cy="8172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Справочно-информационные</a:t>
            </a:r>
            <a:r>
              <a:rPr kumimoji="0" lang="ru-RU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сведения 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4561" y="2195415"/>
            <a:ext cx="2413688" cy="3405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Вывески</a:t>
            </a:r>
            <a:r>
              <a:rPr kumimoji="0" lang="ru-RU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и указатели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08356" y="1843832"/>
            <a:ext cx="2413688" cy="5788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Некоммерческие объявления физ. и юр. лиц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56917" y="2725563"/>
            <a:ext cx="2413688" cy="3405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Информация на товаре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7" name="Shape 192"/>
          <p:cNvSpPr txBox="1">
            <a:spLocks/>
          </p:cNvSpPr>
          <p:nvPr/>
        </p:nvSpPr>
        <p:spPr>
          <a:xfrm>
            <a:off x="395536" y="731717"/>
            <a:ext cx="7809350" cy="322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 fontScale="70000" lnSpcReduction="200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1" i="0" u="none" strike="noStrike" cap="none" spc="0" baseline="0">
                <a:ln>
                  <a:noFill/>
                </a:ln>
                <a:solidFill>
                  <a:srgbClr val="3C8C9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90575" marR="0" indent="-333375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34439" marR="0" indent="-320039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272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844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ru-RU" dirty="0" smtClean="0"/>
              <a:t>Статья 2 Закона о рекламе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6669" y="4179538"/>
            <a:ext cx="2413688" cy="3405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Сообщения</a:t>
            </a:r>
            <a:r>
              <a:rPr kumimoji="0" lang="ru-RU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органов власти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108356" y="3535889"/>
            <a:ext cx="2413688" cy="5788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Элементы оформления</a:t>
            </a:r>
            <a:r>
              <a:rPr kumimoji="0" lang="ru-RU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товара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108356" y="2595315"/>
            <a:ext cx="2413688" cy="8172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Органично интегрированная информация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08356" y="4285028"/>
            <a:ext cx="2413688" cy="3405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Информация на товаре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356917" y="3274537"/>
            <a:ext cx="2413688" cy="15323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ru-RU" dirty="0" smtClean="0"/>
              <a:t>Выдача </a:t>
            </a:r>
            <a:r>
              <a:rPr lang="ru-RU" dirty="0"/>
              <a:t>поисковой системой перечня гиперссылок на различные источники информации (сайты, форумы и пр.)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07866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Оформление по умолчанию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Оформление по умолчанию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Оформление по умолчанию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Оформление по умолчанию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1284</Words>
  <Application>Microsoft Office PowerPoint</Application>
  <PresentationFormat>Экран (16:9)</PresentationFormat>
  <Paragraphs>128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MS PGothic</vt:lpstr>
      <vt:lpstr>Arial</vt:lpstr>
      <vt:lpstr>Times New Roman</vt:lpstr>
      <vt:lpstr>Wingdings</vt:lpstr>
      <vt:lpstr>Оформление по умолчанию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 </vt:lpstr>
      <vt:lpstr> </vt:lpstr>
      <vt:lpstr> </vt:lpstr>
      <vt:lpstr> </vt:lpstr>
      <vt:lpstr> </vt:lpstr>
      <vt:lpstr>Презентация PowerPoint</vt:lpstr>
      <vt:lpstr> </vt:lpstr>
      <vt:lpstr>Презентация PowerPoint</vt:lpstr>
      <vt:lpstr>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11-ПК</dc:creator>
  <cp:lastModifiedBy>Пользователь Windows</cp:lastModifiedBy>
  <cp:revision>96</cp:revision>
  <cp:lastPrinted>2019-04-25T04:50:41Z</cp:lastPrinted>
  <dcterms:modified xsi:type="dcterms:W3CDTF">2020-07-29T10:24:50Z</dcterms:modified>
</cp:coreProperties>
</file>